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8" r:id="rId16"/>
    <p:sldId id="270" r:id="rId17"/>
    <p:sldId id="271" r:id="rId18"/>
    <p:sldId id="274" r:id="rId19"/>
    <p:sldId id="272" r:id="rId20"/>
    <p:sldId id="273" r:id="rId21"/>
    <p:sldId id="276" r:id="rId22"/>
    <p:sldId id="277" r:id="rId23"/>
    <p:sldId id="279" r:id="rId24"/>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1737ED-3FA2-4525-A6C5-0C50586F42CC}" type="datetimeFigureOut">
              <a:rPr lang="ro-RO" smtClean="0"/>
              <a:pPr/>
              <a:t>14.03.2018</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D63C4-AD1C-4100-881E-4E193F359E8C}"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r>
              <a:rPr lang="ro-RO" dirty="0" smtClean="0"/>
              <a:t>Reflexia luminii</a:t>
            </a:r>
          </a:p>
          <a:p>
            <a:endParaRPr lang="ro-RO" dirty="0"/>
          </a:p>
        </p:txBody>
      </p:sp>
      <p:sp>
        <p:nvSpPr>
          <p:cNvPr id="4" name="Substituent număr diapozitiv 3"/>
          <p:cNvSpPr>
            <a:spLocks noGrp="1"/>
          </p:cNvSpPr>
          <p:nvPr>
            <p:ph type="sldNum" sz="quarter" idx="10"/>
          </p:nvPr>
        </p:nvSpPr>
        <p:spPr/>
        <p:txBody>
          <a:bodyPr/>
          <a:lstStyle/>
          <a:p>
            <a:fld id="{A32D63C4-AD1C-4100-881E-4E193F359E8C}" type="slidenum">
              <a:rPr lang="ro-RO" smtClean="0"/>
              <a:pPr/>
              <a:t>3</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8" name="Titlu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o-RO" smtClean="0"/>
              <a:t>Faceți clic pentru a edita stilul de titlu Coordonator</a:t>
            </a:r>
            <a:endParaRPr kumimoji="0" lang="en-US"/>
          </a:p>
        </p:txBody>
      </p:sp>
      <p:sp>
        <p:nvSpPr>
          <p:cNvPr id="28" name="Substituent dată 27"/>
          <p:cNvSpPr>
            <a:spLocks noGrp="1"/>
          </p:cNvSpPr>
          <p:nvPr>
            <p:ph type="dt" sz="half" idx="10"/>
          </p:nvPr>
        </p:nvSpPr>
        <p:spPr/>
        <p:txBody>
          <a:bodyPr/>
          <a:lstStyle/>
          <a:p>
            <a:fld id="{4C54A1B9-C8F8-44C1-8747-C752FD43196F}" type="datetimeFigureOut">
              <a:rPr lang="ro-RO" smtClean="0"/>
              <a:pPr/>
              <a:t>14.03.2018</a:t>
            </a:fld>
            <a:endParaRPr lang="ro-RO"/>
          </a:p>
        </p:txBody>
      </p:sp>
      <p:sp>
        <p:nvSpPr>
          <p:cNvPr id="17" name="Substituent subsol 16"/>
          <p:cNvSpPr>
            <a:spLocks noGrp="1"/>
          </p:cNvSpPr>
          <p:nvPr>
            <p:ph type="ftr" sz="quarter" idx="11"/>
          </p:nvPr>
        </p:nvSpPr>
        <p:spPr/>
        <p:txBody>
          <a:bodyPr/>
          <a:lstStyle/>
          <a:p>
            <a:endParaRPr lang="ro-RO"/>
          </a:p>
        </p:txBody>
      </p:sp>
      <p:sp>
        <p:nvSpPr>
          <p:cNvPr id="29" name="Substituent număr diapozitiv 28"/>
          <p:cNvSpPr>
            <a:spLocks noGrp="1"/>
          </p:cNvSpPr>
          <p:nvPr>
            <p:ph type="sldNum" sz="quarter" idx="12"/>
          </p:nvPr>
        </p:nvSpPr>
        <p:spPr/>
        <p:txBody>
          <a:bodyPr/>
          <a:lstStyle/>
          <a:p>
            <a:fld id="{95D280E8-0603-4133-83B7-351F9AF7EFC5}" type="slidenum">
              <a:rPr lang="ro-RO" smtClean="0"/>
              <a:pPr/>
              <a:t>‹#›</a:t>
            </a:fld>
            <a:endParaRPr lang="ro-RO"/>
          </a:p>
        </p:txBody>
      </p:sp>
      <p:sp>
        <p:nvSpPr>
          <p:cNvPr id="9" name="Subtitlu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4C54A1B9-C8F8-44C1-8747-C752FD43196F}" type="datetimeFigureOut">
              <a:rPr lang="ro-RO" smtClean="0"/>
              <a:pPr/>
              <a:t>14.03.2018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95D280E8-0603-4133-83B7-351F9AF7EFC5}"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4C54A1B9-C8F8-44C1-8747-C752FD43196F}" type="datetimeFigureOut">
              <a:rPr lang="ro-RO" smtClean="0"/>
              <a:pPr/>
              <a:t>14.03.2018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95D280E8-0603-4133-83B7-351F9AF7EFC5}"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4C54A1B9-C8F8-44C1-8747-C752FD43196F}" type="datetimeFigureOut">
              <a:rPr lang="ro-RO" smtClean="0"/>
              <a:pPr/>
              <a:t>14.03.2018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95D280E8-0603-4133-83B7-351F9AF7EFC5}"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3">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p>
            <a:fld id="{4C54A1B9-C8F8-44C1-8747-C752FD43196F}" type="datetimeFigureOut">
              <a:rPr lang="ro-RO" smtClean="0"/>
              <a:pPr/>
              <a:t>14.03.2018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a:xfrm>
            <a:off x="7924800" y="6416675"/>
            <a:ext cx="762000" cy="365125"/>
          </a:xfrm>
        </p:spPr>
        <p:txBody>
          <a:bodyPr/>
          <a:lstStyle/>
          <a:p>
            <a:fld id="{95D280E8-0603-4133-83B7-351F9AF7EFC5}" type="slidenum">
              <a:rPr lang="ro-RO" smtClean="0"/>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4C54A1B9-C8F8-44C1-8747-C752FD43196F}" type="datetimeFigureOut">
              <a:rPr lang="ro-RO" smtClean="0"/>
              <a:pPr/>
              <a:t>14.03.2018</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95D280E8-0603-4133-83B7-351F9AF7EFC5}"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8229600" cy="1143000"/>
          </a:xfrm>
        </p:spPr>
        <p:txBody>
          <a:bodyPr anchor="ctr"/>
          <a:lstStyle>
            <a:lvl1pPr>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p>
            <a:fld id="{4C54A1B9-C8F8-44C1-8747-C752FD43196F}" type="datetimeFigureOut">
              <a:rPr lang="ro-RO" smtClean="0"/>
              <a:pPr/>
              <a:t>14.03.2018</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95D280E8-0603-4133-83B7-351F9AF7EFC5}"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4C54A1B9-C8F8-44C1-8747-C752FD43196F}" type="datetimeFigureOut">
              <a:rPr lang="ro-RO" smtClean="0"/>
              <a:pPr/>
              <a:t>14.03.2018</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95D280E8-0603-4133-83B7-351F9AF7EFC5}"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4C54A1B9-C8F8-44C1-8747-C752FD43196F}" type="datetimeFigureOut">
              <a:rPr lang="ro-RO" smtClean="0"/>
              <a:pPr/>
              <a:t>14.03.2018</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95D280E8-0603-4133-83B7-351F9AF7EFC5}"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4C54A1B9-C8F8-44C1-8747-C752FD43196F}" type="datetimeFigureOut">
              <a:rPr lang="ro-RO" smtClean="0"/>
              <a:pPr/>
              <a:t>14.03.2018</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95D280E8-0603-4133-83B7-351F9AF7EFC5}"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o-RO" smtClean="0">
                <a:solidFill>
                  <a:schemeClr val="lt1"/>
                </a:solidFill>
                <a:latin typeface="+mn-lt"/>
                <a:ea typeface="+mn-ea"/>
                <a:cs typeface="+mn-cs"/>
              </a:rPr>
              <a:t>Faceți clic pe pictogramă pentru a adăuga o imagine</a:t>
            </a:r>
            <a:endParaRPr kumimoji="0" lang="en-US" dirty="0">
              <a:solidFill>
                <a:schemeClr val="lt1"/>
              </a:solidFill>
              <a:latin typeface="+mn-lt"/>
              <a:ea typeface="+mn-ea"/>
              <a:cs typeface="+mn-cs"/>
            </a:endParaRPr>
          </a:p>
        </p:txBody>
      </p:sp>
      <p:sp>
        <p:nvSpPr>
          <p:cNvPr id="4" name="Substituent text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4C54A1B9-C8F8-44C1-8747-C752FD43196F}" type="datetimeFigureOut">
              <a:rPr lang="ro-RO" smtClean="0"/>
              <a:pPr/>
              <a:t>14.03.2018</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95D280E8-0603-4133-83B7-351F9AF7EFC5}"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ubstituent titl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C54A1B9-C8F8-44C1-8747-C752FD43196F}" type="datetimeFigureOut">
              <a:rPr lang="ro-RO" smtClean="0"/>
              <a:pPr/>
              <a:t>14.03.2018</a:t>
            </a:fld>
            <a:endParaRPr lang="ro-RO"/>
          </a:p>
        </p:txBody>
      </p:sp>
      <p:sp>
        <p:nvSpPr>
          <p:cNvPr id="3" name="Substituent subsol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o-RO"/>
          </a:p>
        </p:txBody>
      </p:sp>
      <p:sp>
        <p:nvSpPr>
          <p:cNvPr id="23" name="Substituent număr diapozitiv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5D280E8-0603-4133-83B7-351F9AF7EFC5}" type="slidenum">
              <a:rPr lang="ro-RO" smtClean="0"/>
              <a:pPr/>
              <a:t>‹#›</a:t>
            </a:fld>
            <a:endParaRPr lang="ro-RO"/>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ro.wikipedia.org/wiki/Descompunere" TargetMode="External"/><Relationship Id="rId7" Type="http://schemas.openxmlformats.org/officeDocument/2006/relationships/image" Target="../media/image16.png"/><Relationship Id="rId2" Type="http://schemas.openxmlformats.org/officeDocument/2006/relationships/hyperlink" Target="https://ro.wikipedia.org/wiki/Fenomen" TargetMode="External"/><Relationship Id="rId1" Type="http://schemas.openxmlformats.org/officeDocument/2006/relationships/slideLayout" Target="../slideLayouts/slideLayout4.xml"/><Relationship Id="rId6" Type="http://schemas.openxmlformats.org/officeDocument/2006/relationships/hyperlink" Target="https://ro.wikipedia.org/wiki/Alb" TargetMode="External"/><Relationship Id="rId5" Type="http://schemas.openxmlformats.org/officeDocument/2006/relationships/hyperlink" Target="https://ro.wikipedia.org/wiki/Lumin%C4%83" TargetMode="External"/><Relationship Id="rId4" Type="http://schemas.openxmlformats.org/officeDocument/2006/relationships/hyperlink" Target="https://ro.wikipedia.org/wiki/Refrac%C8%9Bi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ro.wikipedia.org/wiki/Lumin%C4%83" TargetMode="External"/><Relationship Id="rId7" Type="http://schemas.openxmlformats.org/officeDocument/2006/relationships/image" Target="../media/image29.png"/><Relationship Id="rId2" Type="http://schemas.openxmlformats.org/officeDocument/2006/relationships/hyperlink" Target="https://ro.wikipedia.org/wiki/Optic%C4%83" TargetMode="External"/><Relationship Id="rId1" Type="http://schemas.openxmlformats.org/officeDocument/2006/relationships/slideLayout" Target="../slideLayouts/slideLayout4.xml"/><Relationship Id="rId6" Type="http://schemas.openxmlformats.org/officeDocument/2006/relationships/hyperlink" Target="https://ro.wikipedia.org/wiki/Reflexie_total%C4%83" TargetMode="External"/><Relationship Id="rId5" Type="http://schemas.openxmlformats.org/officeDocument/2006/relationships/hyperlink" Target="https://ro.wikipedia.org/wiki/Temperatur%C4%83" TargetMode="External"/><Relationship Id="rId4" Type="http://schemas.openxmlformats.org/officeDocument/2006/relationships/hyperlink" Target="https://ro.wikipedia.org/wiki/A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ro.wikipedia.org/wiki/Emisfera_nordic%C4%83" TargetMode="External"/><Relationship Id="rId13" Type="http://schemas.openxmlformats.org/officeDocument/2006/relationships/hyperlink" Target="https://ro.wikipedia.org/wiki/Titan_(mitologia_greac%C4%83)" TargetMode="External"/><Relationship Id="rId18" Type="http://schemas.openxmlformats.org/officeDocument/2006/relationships/hyperlink" Target="https://ro.wikipedia.org/wiki/Planet%C4%83" TargetMode="External"/><Relationship Id="rId3" Type="http://schemas.openxmlformats.org/officeDocument/2006/relationships/hyperlink" Target="https://ro.wikipedia.org/wiki/Optic%C4%83" TargetMode="External"/><Relationship Id="rId21" Type="http://schemas.openxmlformats.org/officeDocument/2006/relationships/hyperlink" Target="https://ro.wikipedia.org/wiki/Saturn" TargetMode="External"/><Relationship Id="rId7" Type="http://schemas.openxmlformats.org/officeDocument/2006/relationships/hyperlink" Target="https://ro.wikipedia.org/wiki/P%C4%83m%C3%A2nt" TargetMode="External"/><Relationship Id="rId12" Type="http://schemas.openxmlformats.org/officeDocument/2006/relationships/hyperlink" Target="https://ro.wikipedia.org/wiki/Aurora_(mitologie)" TargetMode="External"/><Relationship Id="rId17" Type="http://schemas.openxmlformats.org/officeDocument/2006/relationships/hyperlink" Target="https://ro.wikipedia.org/wiki/Sud" TargetMode="External"/><Relationship Id="rId25" Type="http://schemas.openxmlformats.org/officeDocument/2006/relationships/image" Target="../media/image32.jpeg"/><Relationship Id="rId2" Type="http://schemas.openxmlformats.org/officeDocument/2006/relationships/hyperlink" Target="https://ro.wikipedia.org/wiki/Fenomen" TargetMode="External"/><Relationship Id="rId16" Type="http://schemas.openxmlformats.org/officeDocument/2006/relationships/hyperlink" Target="https://ro.wikipedia.org/wiki/James_Cook" TargetMode="External"/><Relationship Id="rId20" Type="http://schemas.openxmlformats.org/officeDocument/2006/relationships/hyperlink" Target="https://ro.wikipedia.org/wiki/Jupiter" TargetMode="External"/><Relationship Id="rId1" Type="http://schemas.openxmlformats.org/officeDocument/2006/relationships/slideLayout" Target="../slideLayouts/slideLayout4.xml"/><Relationship Id="rId6" Type="http://schemas.openxmlformats.org/officeDocument/2006/relationships/hyperlink" Target="https://ro.wikipedia.org/wiki/C%C3%A2mp_magnetic" TargetMode="External"/><Relationship Id="rId11" Type="http://schemas.openxmlformats.org/officeDocument/2006/relationships/hyperlink" Target="https://ro.wikipedia.org/wiki/Mitologie_roman%C4%83" TargetMode="External"/><Relationship Id="rId24" Type="http://schemas.openxmlformats.org/officeDocument/2006/relationships/hyperlink" Target="https://ro.wikipedia.org/wiki/Test_nuclear" TargetMode="External"/><Relationship Id="rId5" Type="http://schemas.openxmlformats.org/officeDocument/2006/relationships/hyperlink" Target="https://ro.wikipedia.org/wiki/V%C3%A2nt_solar" TargetMode="External"/><Relationship Id="rId15" Type="http://schemas.openxmlformats.org/officeDocument/2006/relationships/hyperlink" Target="https://ro.wikipedia.org/wiki/Emisfera_sudic%C4%83" TargetMode="External"/><Relationship Id="rId23" Type="http://schemas.openxmlformats.org/officeDocument/2006/relationships/hyperlink" Target="https://ro.wikipedia.org/wiki/Venus" TargetMode="External"/><Relationship Id="rId10" Type="http://schemas.openxmlformats.org/officeDocument/2006/relationships/hyperlink" Target="https://ro.wikipedia.org/wiki/Divinitate" TargetMode="External"/><Relationship Id="rId19" Type="http://schemas.openxmlformats.org/officeDocument/2006/relationships/hyperlink" Target="https://ro.wikipedia.org/wiki/Sistemul_solar" TargetMode="External"/><Relationship Id="rId4" Type="http://schemas.openxmlformats.org/officeDocument/2006/relationships/hyperlink" Target="https://ro.wikipedia.org/wiki/Pol_geografic" TargetMode="External"/><Relationship Id="rId9" Type="http://schemas.openxmlformats.org/officeDocument/2006/relationships/hyperlink" Target="https://ro.wikipedia.org/wiki/Galileo_Galilei" TargetMode="External"/><Relationship Id="rId14" Type="http://schemas.openxmlformats.org/officeDocument/2006/relationships/hyperlink" Target="https://ro.wikipedia.org/wiki/Boreas" TargetMode="External"/><Relationship Id="rId22" Type="http://schemas.openxmlformats.org/officeDocument/2006/relationships/hyperlink" Target="https://ro.wikipedia.org/wiki/Mart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o.wikipedia.org/wiki/Radian"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dirty="0" smtClean="0"/>
              <a:t>FENOMENE </a:t>
            </a:r>
            <a:r>
              <a:rPr lang="ro-RO" dirty="0" smtClean="0"/>
              <a:t>OPTICE</a:t>
            </a:r>
            <a:br>
              <a:rPr lang="ro-RO" dirty="0" smtClean="0"/>
            </a:br>
            <a:r>
              <a:rPr lang="ro-RO" dirty="0" smtClean="0"/>
              <a:t>clasa a VII-a</a:t>
            </a:r>
            <a:endParaRPr lang="ro-RO" dirty="0"/>
          </a:p>
        </p:txBody>
      </p:sp>
      <p:pic>
        <p:nvPicPr>
          <p:cNvPr id="7" name="Substituent conținut 6" descr="Mount_Hood_reflected_in_Mirror_Lake,_Oregon.jpg"/>
          <p:cNvPicPr>
            <a:picLocks noGrp="1" noChangeAspect="1"/>
          </p:cNvPicPr>
          <p:nvPr>
            <p:ph sz="half" idx="1"/>
          </p:nvPr>
        </p:nvPicPr>
        <p:blipFill>
          <a:blip r:embed="rId2" cstate="print"/>
          <a:stretch>
            <a:fillRect/>
          </a:stretch>
        </p:blipFill>
        <p:spPr>
          <a:xfrm>
            <a:off x="457200" y="2054264"/>
            <a:ext cx="4400552" cy="4446570"/>
          </a:xfrm>
        </p:spPr>
      </p:pic>
      <p:pic>
        <p:nvPicPr>
          <p:cNvPr id="8" name="Substituent conținut 7" descr="CURCUBEU.jpg"/>
          <p:cNvPicPr>
            <a:picLocks noGrp="1" noChangeAspect="1"/>
          </p:cNvPicPr>
          <p:nvPr>
            <p:ph sz="half" idx="2"/>
          </p:nvPr>
        </p:nvPicPr>
        <p:blipFill>
          <a:blip r:embed="rId3"/>
          <a:stretch>
            <a:fillRect/>
          </a:stretch>
        </p:blipFill>
        <p:spPr>
          <a:xfrm>
            <a:off x="5143504" y="1857364"/>
            <a:ext cx="3714776" cy="4500594"/>
          </a:xfr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sz="3600" dirty="0" smtClean="0">
                <a:latin typeface="Times New Roman" pitchFamily="18" charset="0"/>
                <a:cs typeface="Times New Roman" pitchFamily="18" charset="0"/>
              </a:rPr>
              <a:t>REFLEXIA TOTALA IN FIBRA OPTICA</a:t>
            </a:r>
            <a:endParaRPr lang="ro-RO" sz="3600" dirty="0">
              <a:latin typeface="Times New Roman" pitchFamily="18" charset="0"/>
              <a:cs typeface="Times New Roman" pitchFamily="18" charset="0"/>
            </a:endParaRPr>
          </a:p>
        </p:txBody>
      </p:sp>
      <p:pic>
        <p:nvPicPr>
          <p:cNvPr id="9" name="Substituent conținut 8" descr="fenomene-optice-8-638.jpg"/>
          <p:cNvPicPr>
            <a:picLocks noGrp="1" noChangeAspect="1"/>
          </p:cNvPicPr>
          <p:nvPr>
            <p:ph sz="half" idx="1"/>
          </p:nvPr>
        </p:nvPicPr>
        <p:blipFill>
          <a:blip r:embed="rId2"/>
          <a:stretch>
            <a:fillRect/>
          </a:stretch>
        </p:blipFill>
        <p:spPr>
          <a:xfrm>
            <a:off x="214282" y="1571612"/>
            <a:ext cx="4281518" cy="4572032"/>
          </a:xfrm>
        </p:spPr>
      </p:pic>
      <p:pic>
        <p:nvPicPr>
          <p:cNvPr id="12" name="Substituent conținut 11" descr="download.jpg"/>
          <p:cNvPicPr>
            <a:picLocks noGrp="1" noChangeAspect="1"/>
          </p:cNvPicPr>
          <p:nvPr>
            <p:ph sz="half" idx="2"/>
          </p:nvPr>
        </p:nvPicPr>
        <p:blipFill>
          <a:blip r:embed="rId3"/>
          <a:stretch>
            <a:fillRect/>
          </a:stretch>
        </p:blipFill>
        <p:spPr>
          <a:xfrm>
            <a:off x="4572000" y="2143116"/>
            <a:ext cx="4571999" cy="278608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DISPERSIA LUMINII</a:t>
            </a:r>
            <a:endParaRPr lang="ro-RO" sz="4000" dirty="0">
              <a:latin typeface="Times New Roman" pitchFamily="18" charset="0"/>
              <a:cs typeface="Times New Roman" pitchFamily="18" charset="0"/>
            </a:endParaRPr>
          </a:p>
        </p:txBody>
      </p:sp>
      <p:sp>
        <p:nvSpPr>
          <p:cNvPr id="3" name="Substituent conținut 2"/>
          <p:cNvSpPr>
            <a:spLocks noGrp="1"/>
          </p:cNvSpPr>
          <p:nvPr>
            <p:ph sz="half" idx="1"/>
          </p:nvPr>
        </p:nvSpPr>
        <p:spPr>
          <a:xfrm>
            <a:off x="457200" y="1600200"/>
            <a:ext cx="4186238" cy="4525963"/>
          </a:xfrm>
        </p:spPr>
        <p:txBody>
          <a:bodyPr>
            <a:normAutofit/>
          </a:bodyPr>
          <a:lstStyle/>
          <a:p>
            <a:r>
              <a:rPr lang="vi-VN" sz="2000" dirty="0" smtClean="0"/>
              <a:t> </a:t>
            </a:r>
            <a:r>
              <a:rPr lang="vi-VN" sz="2000" dirty="0" smtClean="0">
                <a:hlinkClick r:id="rId2" tooltip="Fenomen"/>
              </a:rPr>
              <a:t>fenomenul</a:t>
            </a:r>
            <a:r>
              <a:rPr lang="vi-VN" sz="2000" dirty="0" smtClean="0"/>
              <a:t> de </a:t>
            </a:r>
            <a:r>
              <a:rPr lang="vi-VN" sz="2000" dirty="0" smtClean="0">
                <a:hlinkClick r:id="rId3" tooltip="Descompunere"/>
              </a:rPr>
              <a:t>descompunere</a:t>
            </a:r>
            <a:r>
              <a:rPr lang="vi-VN" sz="2000" dirty="0" smtClean="0"/>
              <a:t> prin </a:t>
            </a:r>
            <a:r>
              <a:rPr lang="vi-VN" sz="2000" dirty="0" smtClean="0">
                <a:hlinkClick r:id="rId4" tooltip="Refracție"/>
              </a:rPr>
              <a:t>refracție</a:t>
            </a:r>
            <a:r>
              <a:rPr lang="vi-VN" sz="2000" dirty="0" smtClean="0"/>
              <a:t> a </a:t>
            </a:r>
            <a:r>
              <a:rPr lang="vi-VN" sz="2000" dirty="0" smtClean="0">
                <a:hlinkClick r:id="rId5" tooltip="Lumină"/>
              </a:rPr>
              <a:t>luminii</a:t>
            </a:r>
            <a:r>
              <a:rPr lang="vi-VN" sz="2000" dirty="0" smtClean="0"/>
              <a:t> </a:t>
            </a:r>
            <a:r>
              <a:rPr lang="vi-VN" sz="2000" dirty="0" smtClean="0">
                <a:hlinkClick r:id="rId6" tooltip="Alb"/>
              </a:rPr>
              <a:t>albe</a:t>
            </a:r>
            <a:r>
              <a:rPr lang="vi-VN" sz="2000" dirty="0" smtClean="0"/>
              <a:t> în fascicule de lumină colorate diferit. Aceste culori alcătuiesc spectrul luminii albe și sunt: roșu, oranj, galben, verde, albastru, indigo și violet. Ea constă în variția indicelui de refracție </a:t>
            </a:r>
            <a:r>
              <a:rPr lang="vi-VN" sz="2000" b="1" dirty="0" smtClean="0"/>
              <a:t>n</a:t>
            </a:r>
            <a:r>
              <a:rPr lang="vi-VN" sz="2000" dirty="0" smtClean="0"/>
              <a:t> al unei substanțe în funcție de lungimea de undă </a:t>
            </a:r>
            <a:r>
              <a:rPr lang="el-GR" sz="2000" dirty="0" smtClean="0"/>
              <a:t>λ</a:t>
            </a:r>
            <a:r>
              <a:rPr lang="ro-RO" sz="2000" dirty="0" smtClean="0"/>
              <a:t>.</a:t>
            </a:r>
            <a:endParaRPr lang="ro-RO" sz="2000" dirty="0"/>
          </a:p>
        </p:txBody>
      </p:sp>
      <p:pic>
        <p:nvPicPr>
          <p:cNvPr id="7" name="Substituent conținut 6" descr="download.png"/>
          <p:cNvPicPr>
            <a:picLocks noGrp="1" noChangeAspect="1"/>
          </p:cNvPicPr>
          <p:nvPr>
            <p:ph sz="half" idx="2"/>
          </p:nvPr>
        </p:nvPicPr>
        <p:blipFill>
          <a:blip r:embed="rId7"/>
          <a:stretch>
            <a:fillRect/>
          </a:stretch>
        </p:blipFill>
        <p:spPr>
          <a:xfrm>
            <a:off x="4714865" y="1714488"/>
            <a:ext cx="4214853" cy="428628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DISPERSIA IN PRISMA OPTICA</a:t>
            </a:r>
            <a:endParaRPr lang="ro-RO" sz="4000" dirty="0">
              <a:latin typeface="Times New Roman" pitchFamily="18" charset="0"/>
              <a:cs typeface="Times New Roman" pitchFamily="18" charset="0"/>
            </a:endParaRPr>
          </a:p>
        </p:txBody>
      </p:sp>
      <p:pic>
        <p:nvPicPr>
          <p:cNvPr id="5" name="Substituent conținut 4" descr="images (1).jpg"/>
          <p:cNvPicPr>
            <a:picLocks noGrp="1" noChangeAspect="1"/>
          </p:cNvPicPr>
          <p:nvPr>
            <p:ph sz="half" idx="1"/>
          </p:nvPr>
        </p:nvPicPr>
        <p:blipFill>
          <a:blip r:embed="rId2"/>
          <a:stretch>
            <a:fillRect/>
          </a:stretch>
        </p:blipFill>
        <p:spPr>
          <a:xfrm>
            <a:off x="142844" y="1785926"/>
            <a:ext cx="4357718" cy="4143404"/>
          </a:xfrm>
        </p:spPr>
      </p:pic>
      <p:pic>
        <p:nvPicPr>
          <p:cNvPr id="6" name="Substituent conținut 5" descr="prisma3.jpg"/>
          <p:cNvPicPr>
            <a:picLocks noGrp="1" noChangeAspect="1"/>
          </p:cNvPicPr>
          <p:nvPr>
            <p:ph sz="half" idx="2"/>
          </p:nvPr>
        </p:nvPicPr>
        <p:blipFill>
          <a:blip r:embed="rId3"/>
          <a:stretch>
            <a:fillRect/>
          </a:stretch>
        </p:blipFill>
        <p:spPr>
          <a:xfrm>
            <a:off x="4572000" y="1857364"/>
            <a:ext cx="4357718" cy="400052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CURCUBEUL</a:t>
            </a:r>
            <a:endParaRPr lang="ro-RO" sz="4000" dirty="0">
              <a:latin typeface="Times New Roman" pitchFamily="18" charset="0"/>
              <a:cs typeface="Times New Roman" pitchFamily="18" charset="0"/>
            </a:endParaRPr>
          </a:p>
        </p:txBody>
      </p:sp>
      <p:sp>
        <p:nvSpPr>
          <p:cNvPr id="3" name="Substituent conținut 2"/>
          <p:cNvSpPr>
            <a:spLocks noGrp="1"/>
          </p:cNvSpPr>
          <p:nvPr>
            <p:ph sz="half" idx="1"/>
          </p:nvPr>
        </p:nvSpPr>
        <p:spPr>
          <a:xfrm>
            <a:off x="142844" y="1214422"/>
            <a:ext cx="4352956" cy="5357850"/>
          </a:xfrm>
        </p:spPr>
        <p:txBody>
          <a:bodyPr>
            <a:normAutofit fontScale="62500" lnSpcReduction="20000"/>
          </a:bodyPr>
          <a:lstStyle/>
          <a:p>
            <a:r>
              <a:rPr lang="vi-VN" dirty="0" smtClean="0">
                <a:latin typeface="+mj-lt"/>
              </a:rPr>
              <a:t>fenomen optic care apare când </a:t>
            </a:r>
            <a:r>
              <a:rPr lang="vi-VN" b="1" dirty="0" smtClean="0">
                <a:latin typeface="+mj-lt"/>
              </a:rPr>
              <a:t>lumina Soarelui </a:t>
            </a:r>
            <a:r>
              <a:rPr lang="vi-VN" dirty="0" smtClean="0">
                <a:latin typeface="+mj-lt"/>
              </a:rPr>
              <a:t>suferă fenomenele de refracţie, reflexie şi difuzie la întâlnirea cu picăturile de apă din </a:t>
            </a:r>
            <a:r>
              <a:rPr lang="vi-VN" b="1" dirty="0" smtClean="0">
                <a:latin typeface="+mj-lt"/>
              </a:rPr>
              <a:t>atmosferă</a:t>
            </a:r>
            <a:r>
              <a:rPr lang="vi-VN" dirty="0" smtClean="0">
                <a:latin typeface="+mj-lt"/>
              </a:rPr>
              <a:t>; are aspectul unui imens arc multicolor desfăşurat pe cer. La contactul cu un strop mărunt de apă, lumina albă este descompusă în frecvenţe individuale corespunzătoare culorilor din spectrul vizibil, prin refracţie, la fel ca la intrarea într-o prismă optică.  O parte din lumina din interiorul picăturii de apă este reflectată la contactul cu marginea opusă a stropului de apă, iar o alta se descompune încă o dată la momentul ieşirii din picătura de apă, amplificând </a:t>
            </a:r>
            <a:r>
              <a:rPr lang="vi-VN" i="1" dirty="0" smtClean="0">
                <a:latin typeface="+mj-lt"/>
              </a:rPr>
              <a:t>separaţia culorilor</a:t>
            </a:r>
            <a:r>
              <a:rPr lang="vi-VN" dirty="0" smtClean="0">
                <a:latin typeface="+mj-lt"/>
              </a:rPr>
              <a:t>, aşa cum se vede din imaginea </a:t>
            </a:r>
            <a:r>
              <a:rPr lang="ro-RO" dirty="0" err="1" smtClean="0">
                <a:latin typeface="+mj-lt"/>
              </a:rPr>
              <a:t>alaturata</a:t>
            </a:r>
            <a:r>
              <a:rPr lang="vi-VN" dirty="0" smtClean="0">
                <a:latin typeface="+mj-lt"/>
              </a:rPr>
              <a:t>. Separarea în frecvenţele individuale combinată cu existenţa unui număr mare de picături de apă expuse luminii solare creează un </a:t>
            </a:r>
            <a:r>
              <a:rPr lang="vi-VN" b="1" dirty="0" smtClean="0">
                <a:latin typeface="+mj-lt"/>
              </a:rPr>
              <a:t>curcubeu </a:t>
            </a:r>
            <a:r>
              <a:rPr lang="vi-VN" dirty="0" smtClean="0">
                <a:latin typeface="+mj-lt"/>
              </a:rPr>
              <a:t>de formă circulară.</a:t>
            </a:r>
            <a:endParaRPr lang="ro-RO" dirty="0">
              <a:latin typeface="+mj-lt"/>
            </a:endParaRPr>
          </a:p>
        </p:txBody>
      </p:sp>
      <p:pic>
        <p:nvPicPr>
          <p:cNvPr id="5" name="Substituent conținut 4" descr="Rainbow1.png"/>
          <p:cNvPicPr>
            <a:picLocks noGrp="1" noChangeAspect="1"/>
          </p:cNvPicPr>
          <p:nvPr>
            <p:ph sz="half" idx="2"/>
          </p:nvPr>
        </p:nvPicPr>
        <p:blipFill>
          <a:blip r:embed="rId2"/>
          <a:stretch>
            <a:fillRect/>
          </a:stretch>
        </p:blipFill>
        <p:spPr>
          <a:xfrm>
            <a:off x="4848224" y="1714488"/>
            <a:ext cx="4152931" cy="342028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CURCUBEUL IN IMAGINI</a:t>
            </a:r>
            <a:endParaRPr lang="ro-RO" sz="4000" dirty="0">
              <a:latin typeface="Times New Roman" pitchFamily="18" charset="0"/>
              <a:cs typeface="Times New Roman" pitchFamily="18" charset="0"/>
            </a:endParaRPr>
          </a:p>
        </p:txBody>
      </p:sp>
      <p:pic>
        <p:nvPicPr>
          <p:cNvPr id="9" name="Substituent conținut 8" descr="curcubeu03-635x438.jpg"/>
          <p:cNvPicPr>
            <a:picLocks noGrp="1" noChangeAspect="1"/>
          </p:cNvPicPr>
          <p:nvPr>
            <p:ph sz="half" idx="1"/>
          </p:nvPr>
        </p:nvPicPr>
        <p:blipFill>
          <a:blip r:embed="rId2"/>
          <a:stretch>
            <a:fillRect/>
          </a:stretch>
        </p:blipFill>
        <p:spPr>
          <a:xfrm>
            <a:off x="457200" y="2470341"/>
            <a:ext cx="4038600" cy="2785680"/>
          </a:xfrm>
        </p:spPr>
      </p:pic>
      <p:pic>
        <p:nvPicPr>
          <p:cNvPr id="10" name="Substituent conținut 9" descr="CURCUBEUL.jpg"/>
          <p:cNvPicPr>
            <a:picLocks noGrp="1" noChangeAspect="1"/>
          </p:cNvPicPr>
          <p:nvPr>
            <p:ph sz="half" idx="2"/>
          </p:nvPr>
        </p:nvPicPr>
        <p:blipFill>
          <a:blip r:embed="rId3"/>
          <a:stretch>
            <a:fillRect/>
          </a:stretch>
        </p:blipFill>
        <p:spPr>
          <a:xfrm>
            <a:off x="4648200" y="2729768"/>
            <a:ext cx="4038600" cy="226682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ALTE CURCUBEIE</a:t>
            </a:r>
            <a:endParaRPr lang="ro-RO" sz="4000" dirty="0">
              <a:latin typeface="Times New Roman" pitchFamily="18" charset="0"/>
              <a:cs typeface="Times New Roman" pitchFamily="18" charset="0"/>
            </a:endParaRPr>
          </a:p>
        </p:txBody>
      </p:sp>
      <p:pic>
        <p:nvPicPr>
          <p:cNvPr id="5" name="Substituent conținut 4" descr="images (2).jpg"/>
          <p:cNvPicPr>
            <a:picLocks noGrp="1" noChangeAspect="1"/>
          </p:cNvPicPr>
          <p:nvPr>
            <p:ph sz="half" idx="1"/>
          </p:nvPr>
        </p:nvPicPr>
        <p:blipFill>
          <a:blip r:embed="rId2"/>
          <a:stretch>
            <a:fillRect/>
          </a:stretch>
        </p:blipFill>
        <p:spPr>
          <a:xfrm>
            <a:off x="357158" y="2143116"/>
            <a:ext cx="3857652" cy="4000527"/>
          </a:xfrm>
        </p:spPr>
      </p:pic>
      <p:pic>
        <p:nvPicPr>
          <p:cNvPr id="6" name="Substituent conținut 5" descr="rainbow3.jpg"/>
          <p:cNvPicPr>
            <a:picLocks noGrp="1" noChangeAspect="1"/>
          </p:cNvPicPr>
          <p:nvPr>
            <p:ph sz="half" idx="2"/>
          </p:nvPr>
        </p:nvPicPr>
        <p:blipFill>
          <a:blip r:embed="rId3" cstate="print"/>
          <a:stretch>
            <a:fillRect/>
          </a:stretch>
        </p:blipFill>
        <p:spPr>
          <a:xfrm>
            <a:off x="4648200" y="2285992"/>
            <a:ext cx="4210080" cy="3714776"/>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ILUZII OPTICE</a:t>
            </a:r>
            <a:endParaRPr lang="ro-RO" sz="4000" dirty="0">
              <a:latin typeface="Times New Roman" pitchFamily="18" charset="0"/>
              <a:cs typeface="Times New Roman" pitchFamily="18" charset="0"/>
            </a:endParaRPr>
          </a:p>
        </p:txBody>
      </p:sp>
      <p:sp>
        <p:nvSpPr>
          <p:cNvPr id="3" name="Substituent conținut 2"/>
          <p:cNvSpPr>
            <a:spLocks noGrp="1"/>
          </p:cNvSpPr>
          <p:nvPr>
            <p:ph sz="half" idx="1"/>
          </p:nvPr>
        </p:nvSpPr>
        <p:spPr/>
        <p:txBody>
          <a:bodyPr/>
          <a:lstStyle/>
          <a:p>
            <a:r>
              <a:rPr lang="vi-VN" b="1" dirty="0" smtClean="0"/>
              <a:t>Iluzia optică</a:t>
            </a:r>
            <a:r>
              <a:rPr lang="vi-VN" dirty="0" smtClean="0"/>
              <a:t> (sau iluzia vizuală) reprezintă perceperea unei imagini care conduce la o estimare eronată a realității. </a:t>
            </a:r>
            <a:r>
              <a:rPr lang="vi-VN" b="1" dirty="0" smtClean="0"/>
              <a:t>Iluziile optice</a:t>
            </a:r>
            <a:r>
              <a:rPr lang="vi-VN" dirty="0" smtClean="0"/>
              <a:t> sunt studiate de psihologia percepției</a:t>
            </a:r>
            <a:endParaRPr lang="ro-RO" dirty="0"/>
          </a:p>
        </p:txBody>
      </p:sp>
      <p:pic>
        <p:nvPicPr>
          <p:cNvPr id="5" name="Substituent conținut 4" descr="ILUZIE.jpg"/>
          <p:cNvPicPr>
            <a:picLocks noGrp="1" noChangeAspect="1"/>
          </p:cNvPicPr>
          <p:nvPr>
            <p:ph sz="half" idx="2"/>
          </p:nvPr>
        </p:nvPicPr>
        <p:blipFill>
          <a:blip r:embed="rId2"/>
          <a:stretch>
            <a:fillRect/>
          </a:stretch>
        </p:blipFill>
        <p:spPr>
          <a:xfrm>
            <a:off x="4998170" y="1600200"/>
            <a:ext cx="3338659"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ILUZII OPTICE IN PICTURA</a:t>
            </a:r>
            <a:endParaRPr lang="ro-RO" sz="4000" dirty="0">
              <a:latin typeface="Times New Roman" pitchFamily="18" charset="0"/>
              <a:cs typeface="Times New Roman" pitchFamily="18" charset="0"/>
            </a:endParaRPr>
          </a:p>
        </p:txBody>
      </p:sp>
      <p:pic>
        <p:nvPicPr>
          <p:cNvPr id="5" name="Substituent conținut 4" descr="549407aa7e6f4_22355.jpg"/>
          <p:cNvPicPr>
            <a:picLocks noGrp="1" noChangeAspect="1"/>
          </p:cNvPicPr>
          <p:nvPr>
            <p:ph sz="half" idx="1"/>
          </p:nvPr>
        </p:nvPicPr>
        <p:blipFill>
          <a:blip r:embed="rId2"/>
          <a:stretch>
            <a:fillRect/>
          </a:stretch>
        </p:blipFill>
        <p:spPr>
          <a:xfrm>
            <a:off x="142844" y="1500174"/>
            <a:ext cx="4352956" cy="4422031"/>
          </a:xfrm>
        </p:spPr>
      </p:pic>
      <p:pic>
        <p:nvPicPr>
          <p:cNvPr id="6" name="Substituent conținut 5" descr="lac.jpg"/>
          <p:cNvPicPr>
            <a:picLocks noGrp="1" noChangeAspect="1"/>
          </p:cNvPicPr>
          <p:nvPr>
            <p:ph sz="half" idx="2"/>
          </p:nvPr>
        </p:nvPicPr>
        <p:blipFill>
          <a:blip r:embed="rId3"/>
          <a:stretch>
            <a:fillRect/>
          </a:stretch>
        </p:blipFill>
        <p:spPr>
          <a:xfrm>
            <a:off x="4648200" y="1428736"/>
            <a:ext cx="4038600" cy="4492331"/>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p:txBody>
          <a:bodyPr/>
          <a:lstStyle/>
          <a:p>
            <a:r>
              <a:rPr lang="ro-RO" sz="4000" dirty="0" smtClean="0">
                <a:latin typeface="Times New Roman" pitchFamily="18" charset="0"/>
                <a:cs typeface="Times New Roman" pitchFamily="18" charset="0"/>
              </a:rPr>
              <a:t>ILUZII</a:t>
            </a:r>
            <a:endParaRPr lang="ro-RO" sz="4000" dirty="0">
              <a:latin typeface="Times New Roman" pitchFamily="18" charset="0"/>
              <a:cs typeface="Times New Roman" pitchFamily="18" charset="0"/>
            </a:endParaRPr>
          </a:p>
        </p:txBody>
      </p:sp>
      <p:pic>
        <p:nvPicPr>
          <p:cNvPr id="8" name="Substituent conținut 7" descr="allucinazione1.gif"/>
          <p:cNvPicPr>
            <a:picLocks noGrp="1" noChangeAspect="1"/>
          </p:cNvPicPr>
          <p:nvPr>
            <p:ph sz="half" idx="1"/>
          </p:nvPr>
        </p:nvPicPr>
        <p:blipFill>
          <a:blip r:embed="rId2"/>
          <a:stretch>
            <a:fillRect/>
          </a:stretch>
        </p:blipFill>
        <p:spPr>
          <a:xfrm>
            <a:off x="142844" y="1643050"/>
            <a:ext cx="4500594" cy="4643470"/>
          </a:xfrm>
        </p:spPr>
      </p:pic>
      <p:pic>
        <p:nvPicPr>
          <p:cNvPr id="13" name="Substituent conținut 12" descr="top-10-iluzii-optice-care-te-vor-pune-pe-ganduri_4_size3.jpg"/>
          <p:cNvPicPr>
            <a:picLocks noGrp="1" noChangeAspect="1"/>
          </p:cNvPicPr>
          <p:nvPr>
            <p:ph sz="half" idx="2"/>
          </p:nvPr>
        </p:nvPicPr>
        <p:blipFill>
          <a:blip r:embed="rId3"/>
          <a:stretch>
            <a:fillRect/>
          </a:stretch>
        </p:blipFill>
        <p:spPr>
          <a:xfrm>
            <a:off x="4857750" y="2853531"/>
            <a:ext cx="3619500" cy="20193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p:txBody>
          <a:bodyPr/>
          <a:lstStyle/>
          <a:p>
            <a:r>
              <a:rPr lang="ro-RO" sz="4000" dirty="0" smtClean="0">
                <a:latin typeface="Times New Roman" pitchFamily="18" charset="0"/>
                <a:cs typeface="Times New Roman" pitchFamily="18" charset="0"/>
              </a:rPr>
              <a:t>MIRAJUL OPTIC</a:t>
            </a:r>
            <a:endParaRPr lang="ro-RO" sz="4000" dirty="0">
              <a:latin typeface="Times New Roman" pitchFamily="18" charset="0"/>
              <a:cs typeface="Times New Roman" pitchFamily="18" charset="0"/>
            </a:endParaRPr>
          </a:p>
        </p:txBody>
      </p:sp>
      <p:sp>
        <p:nvSpPr>
          <p:cNvPr id="6" name="Substituent conținut 5"/>
          <p:cNvSpPr>
            <a:spLocks noGrp="1"/>
          </p:cNvSpPr>
          <p:nvPr>
            <p:ph sz="half" idx="1"/>
          </p:nvPr>
        </p:nvSpPr>
        <p:spPr/>
        <p:txBody>
          <a:bodyPr>
            <a:normAutofit fontScale="92500"/>
          </a:bodyPr>
          <a:lstStyle/>
          <a:p>
            <a:r>
              <a:rPr lang="vi-VN" sz="2000" b="1" dirty="0" smtClean="0">
                <a:latin typeface="Times New Roman" pitchFamily="18" charset="0"/>
                <a:cs typeface="Times New Roman" pitchFamily="18" charset="0"/>
              </a:rPr>
              <a:t>Mirajul</a:t>
            </a:r>
            <a:r>
              <a:rPr lang="vi-VN" sz="2000" dirty="0" smtClean="0">
                <a:latin typeface="Times New Roman" pitchFamily="18" charset="0"/>
                <a:cs typeface="Times New Roman" pitchFamily="18" charset="0"/>
              </a:rPr>
              <a:t> (sau </a:t>
            </a:r>
            <a:r>
              <a:rPr lang="vi-VN" sz="2000" b="1" dirty="0" smtClean="0">
                <a:latin typeface="Times New Roman" pitchFamily="18" charset="0"/>
                <a:cs typeface="Times New Roman" pitchFamily="18" charset="0"/>
              </a:rPr>
              <a:t>Fata Morgana</a:t>
            </a:r>
            <a:r>
              <a:rPr lang="vi-VN" sz="2000" dirty="0" smtClean="0">
                <a:latin typeface="Times New Roman" pitchFamily="18" charset="0"/>
                <a:cs typeface="Times New Roman" pitchFamily="18" charset="0"/>
              </a:rPr>
              <a:t>) este un fenomen </a:t>
            </a:r>
            <a:r>
              <a:rPr lang="vi-VN" sz="2000" dirty="0" smtClean="0">
                <a:latin typeface="Times New Roman" pitchFamily="18" charset="0"/>
                <a:cs typeface="Times New Roman" pitchFamily="18" charset="0"/>
                <a:hlinkClick r:id="rId2" tooltip="Optică"/>
              </a:rPr>
              <a:t>optic</a:t>
            </a:r>
            <a:r>
              <a:rPr lang="vi-VN" sz="2000" dirty="0" smtClean="0">
                <a:latin typeface="Times New Roman" pitchFamily="18" charset="0"/>
                <a:cs typeface="Times New Roman" pitchFamily="18" charset="0"/>
              </a:rPr>
              <a:t> datorat devierii razelor de </a:t>
            </a:r>
            <a:r>
              <a:rPr lang="vi-VN" sz="2000" dirty="0" smtClean="0">
                <a:latin typeface="Times New Roman" pitchFamily="18" charset="0"/>
                <a:cs typeface="Times New Roman" pitchFamily="18" charset="0"/>
                <a:hlinkClick r:id="rId3" tooltip="Lumină"/>
              </a:rPr>
              <a:t>lumină</a:t>
            </a:r>
            <a:r>
              <a:rPr lang="vi-VN" sz="2000" dirty="0" smtClean="0">
                <a:latin typeface="Times New Roman" pitchFamily="18" charset="0"/>
                <a:cs typeface="Times New Roman" pitchFamily="18" charset="0"/>
              </a:rPr>
              <a:t> la trecerea printr-un mediu neomogen, în particular prin straturi de </a:t>
            </a:r>
            <a:r>
              <a:rPr lang="vi-VN" sz="2000" dirty="0" smtClean="0">
                <a:latin typeface="Times New Roman" pitchFamily="18" charset="0"/>
                <a:cs typeface="Times New Roman" pitchFamily="18" charset="0"/>
                <a:hlinkClick r:id="rId4" tooltip="Aer"/>
              </a:rPr>
              <a:t>aer</a:t>
            </a:r>
            <a:r>
              <a:rPr lang="vi-VN" sz="2000" dirty="0" smtClean="0">
                <a:latin typeface="Times New Roman" pitchFamily="18" charset="0"/>
                <a:cs typeface="Times New Roman" pitchFamily="18" charset="0"/>
              </a:rPr>
              <a:t> aflate la </a:t>
            </a:r>
            <a:r>
              <a:rPr lang="vi-VN" sz="2000" dirty="0" smtClean="0">
                <a:latin typeface="Times New Roman" pitchFamily="18" charset="0"/>
                <a:cs typeface="Times New Roman" pitchFamily="18" charset="0"/>
                <a:hlinkClick r:id="rId5" tooltip="Temperatură"/>
              </a:rPr>
              <a:t>temperaturi</a:t>
            </a:r>
            <a:r>
              <a:rPr lang="vi-VN" sz="2000" dirty="0" smtClean="0">
                <a:latin typeface="Times New Roman" pitchFamily="18" charset="0"/>
                <a:cs typeface="Times New Roman" pitchFamily="18" charset="0"/>
              </a:rPr>
              <a:t> diferite.</a:t>
            </a:r>
            <a:endParaRPr lang="ro-RO" sz="2000" dirty="0" smtClean="0">
              <a:latin typeface="Times New Roman" pitchFamily="18" charset="0"/>
              <a:cs typeface="Times New Roman" pitchFamily="18" charset="0"/>
            </a:endParaRPr>
          </a:p>
          <a:p>
            <a:r>
              <a:rPr lang="vi-VN" sz="2000" dirty="0" smtClean="0">
                <a:latin typeface="Times New Roman" pitchFamily="18" charset="0"/>
                <a:cs typeface="Times New Roman" pitchFamily="18" charset="0"/>
              </a:rPr>
              <a:t>Densitatea aerului cald este mai mică decât a celui rece. Razele de lumină parcurg mai întâi straturile mai reci de aer, apoi vin în contact, sub un unghi de incidență relativ mic, cu păturile de aer mai calde și sunt astfel dispersate până la obținerea </a:t>
            </a:r>
            <a:r>
              <a:rPr lang="vi-VN" sz="2000" dirty="0" smtClean="0">
                <a:latin typeface="Times New Roman" pitchFamily="18" charset="0"/>
                <a:cs typeface="Times New Roman" pitchFamily="18" charset="0"/>
                <a:hlinkClick r:id="rId6" tooltip="Reflexie totală"/>
              </a:rPr>
              <a:t>reflexiei totale</a:t>
            </a:r>
            <a:r>
              <a:rPr lang="vi-VN" sz="2000" dirty="0" smtClean="0">
                <a:latin typeface="Times New Roman" pitchFamily="18" charset="0"/>
                <a:cs typeface="Times New Roman" pitchFamily="18" charset="0"/>
              </a:rPr>
              <a:t>.</a:t>
            </a:r>
            <a:endParaRPr lang="ro-RO" sz="2000" dirty="0">
              <a:latin typeface="Times New Roman" pitchFamily="18" charset="0"/>
              <a:cs typeface="Times New Roman" pitchFamily="18" charset="0"/>
            </a:endParaRPr>
          </a:p>
        </p:txBody>
      </p:sp>
      <p:pic>
        <p:nvPicPr>
          <p:cNvPr id="8" name="Substituent conținut 7" descr="m4.png"/>
          <p:cNvPicPr>
            <a:picLocks noGrp="1" noChangeAspect="1"/>
          </p:cNvPicPr>
          <p:nvPr>
            <p:ph sz="half" idx="2"/>
          </p:nvPr>
        </p:nvPicPr>
        <p:blipFill>
          <a:blip r:embed="rId7"/>
          <a:stretch>
            <a:fillRect/>
          </a:stretch>
        </p:blipFill>
        <p:spPr>
          <a:xfrm>
            <a:off x="4500562" y="1571612"/>
            <a:ext cx="4643438" cy="435771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CUPRINS</a:t>
            </a:r>
            <a:endParaRPr lang="ro-RO" sz="4000" dirty="0">
              <a:latin typeface="Times New Roman" pitchFamily="18" charset="0"/>
              <a:cs typeface="Times New Roman" pitchFamily="18" charset="0"/>
            </a:endParaRPr>
          </a:p>
        </p:txBody>
      </p:sp>
      <p:sp>
        <p:nvSpPr>
          <p:cNvPr id="3" name="Substituent conținut 2"/>
          <p:cNvSpPr>
            <a:spLocks noGrp="1"/>
          </p:cNvSpPr>
          <p:nvPr>
            <p:ph idx="1"/>
          </p:nvPr>
        </p:nvSpPr>
        <p:spPr/>
        <p:txBody>
          <a:bodyPr/>
          <a:lstStyle/>
          <a:p>
            <a:r>
              <a:rPr lang="ro-RO" dirty="0" smtClean="0"/>
              <a:t>REFLEXIA LUMINII</a:t>
            </a:r>
          </a:p>
          <a:p>
            <a:r>
              <a:rPr lang="ro-RO" dirty="0" smtClean="0"/>
              <a:t>REFRACTIA LUMINII</a:t>
            </a:r>
          </a:p>
          <a:p>
            <a:r>
              <a:rPr lang="ro-RO" dirty="0" smtClean="0"/>
              <a:t>REFLEXIA TOTALA</a:t>
            </a:r>
          </a:p>
          <a:p>
            <a:r>
              <a:rPr lang="ro-RO" dirty="0" smtClean="0"/>
              <a:t>DISPERSIA LUMINII</a:t>
            </a:r>
          </a:p>
          <a:p>
            <a:r>
              <a:rPr lang="ro-RO" dirty="0" smtClean="0"/>
              <a:t>ILUZII OPTICE</a:t>
            </a:r>
          </a:p>
          <a:p>
            <a:r>
              <a:rPr lang="ro-RO" dirty="0" smtClean="0"/>
              <a:t>MIRAJE OPTICE</a:t>
            </a:r>
          </a:p>
          <a:p>
            <a:r>
              <a:rPr lang="ro-RO" dirty="0" smtClean="0"/>
              <a:t>AURORA POLARA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MIRAJE</a:t>
            </a:r>
            <a:endParaRPr lang="ro-RO" sz="4000" dirty="0">
              <a:latin typeface="Times New Roman" pitchFamily="18" charset="0"/>
              <a:cs typeface="Times New Roman" pitchFamily="18" charset="0"/>
            </a:endParaRPr>
          </a:p>
        </p:txBody>
      </p:sp>
      <p:pic>
        <p:nvPicPr>
          <p:cNvPr id="7" name="Substituent conținut 6" descr="bild15-fatamorgana11.jpg"/>
          <p:cNvPicPr>
            <a:picLocks noGrp="1" noChangeAspect="1"/>
          </p:cNvPicPr>
          <p:nvPr>
            <p:ph sz="half" idx="1"/>
          </p:nvPr>
        </p:nvPicPr>
        <p:blipFill>
          <a:blip r:embed="rId2"/>
          <a:stretch>
            <a:fillRect/>
          </a:stretch>
        </p:blipFill>
        <p:spPr>
          <a:xfrm>
            <a:off x="285720" y="2071678"/>
            <a:ext cx="3929090" cy="4000528"/>
          </a:xfrm>
        </p:spPr>
      </p:pic>
      <p:pic>
        <p:nvPicPr>
          <p:cNvPr id="8" name="Substituent conținut 7" descr="miraj.jpg"/>
          <p:cNvPicPr>
            <a:picLocks noGrp="1" noChangeAspect="1"/>
          </p:cNvPicPr>
          <p:nvPr>
            <p:ph sz="half" idx="2"/>
          </p:nvPr>
        </p:nvPicPr>
        <p:blipFill>
          <a:blip r:embed="rId3"/>
          <a:stretch>
            <a:fillRect/>
          </a:stretch>
        </p:blipFill>
        <p:spPr>
          <a:xfrm>
            <a:off x="4648200" y="2498284"/>
            <a:ext cx="4038600" cy="272979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AURORA POLARA</a:t>
            </a:r>
            <a:endParaRPr lang="ro-RO" sz="4000" dirty="0">
              <a:latin typeface="Times New Roman" pitchFamily="18" charset="0"/>
              <a:cs typeface="Times New Roman" pitchFamily="18" charset="0"/>
            </a:endParaRPr>
          </a:p>
        </p:txBody>
      </p:sp>
      <p:sp>
        <p:nvSpPr>
          <p:cNvPr id="3" name="Substituent conținut 2"/>
          <p:cNvSpPr>
            <a:spLocks noGrp="1"/>
          </p:cNvSpPr>
          <p:nvPr>
            <p:ph sz="half" idx="1"/>
          </p:nvPr>
        </p:nvSpPr>
        <p:spPr>
          <a:xfrm>
            <a:off x="142844" y="1214422"/>
            <a:ext cx="4352956" cy="5429288"/>
          </a:xfrm>
        </p:spPr>
        <p:txBody>
          <a:bodyPr>
            <a:normAutofit fontScale="40000" lnSpcReduction="20000"/>
          </a:bodyPr>
          <a:lstStyle/>
          <a:p>
            <a:pPr>
              <a:buNone/>
            </a:pPr>
            <a:r>
              <a:rPr lang="vi-VN" sz="3600" b="1" dirty="0" smtClean="0">
                <a:latin typeface="+mj-lt"/>
                <a:cs typeface="Times New Roman" pitchFamily="18" charset="0"/>
              </a:rPr>
              <a:t>Aurora polară</a:t>
            </a:r>
            <a:r>
              <a:rPr lang="vi-VN" sz="3600" dirty="0" smtClean="0">
                <a:latin typeface="+mj-lt"/>
                <a:cs typeface="Times New Roman" pitchFamily="18" charset="0"/>
              </a:rPr>
              <a:t> este un </a:t>
            </a:r>
            <a:r>
              <a:rPr lang="vi-VN" sz="3600" dirty="0" smtClean="0">
                <a:latin typeface="+mj-lt"/>
                <a:cs typeface="Times New Roman" pitchFamily="18" charset="0"/>
                <a:hlinkClick r:id="rId2" tooltip="Fenomen"/>
              </a:rPr>
              <a:t>fenomen</a:t>
            </a:r>
            <a:r>
              <a:rPr lang="vi-VN" sz="3600" dirty="0" smtClean="0">
                <a:latin typeface="+mj-lt"/>
                <a:cs typeface="Times New Roman" pitchFamily="18" charset="0"/>
              </a:rPr>
              <a:t> </a:t>
            </a:r>
            <a:r>
              <a:rPr lang="vi-VN" sz="3600" dirty="0" smtClean="0">
                <a:latin typeface="+mj-lt"/>
                <a:cs typeface="Times New Roman" pitchFamily="18" charset="0"/>
                <a:hlinkClick r:id="rId3" tooltip="Optică"/>
              </a:rPr>
              <a:t>optic</a:t>
            </a:r>
            <a:r>
              <a:rPr lang="vi-VN" sz="3600" dirty="0" smtClean="0">
                <a:latin typeface="+mj-lt"/>
                <a:cs typeface="Times New Roman" pitchFamily="18" charset="0"/>
              </a:rPr>
              <a:t> ce constă</a:t>
            </a:r>
            <a:r>
              <a:rPr lang="ro-RO" sz="3600" dirty="0" smtClean="0">
                <a:latin typeface="+mj-lt"/>
                <a:cs typeface="Times New Roman" pitchFamily="18" charset="0"/>
              </a:rPr>
              <a:t> </a:t>
            </a:r>
            <a:r>
              <a:rPr lang="vi-VN" sz="3600" dirty="0" smtClean="0">
                <a:latin typeface="+mj-lt"/>
                <a:cs typeface="Times New Roman" pitchFamily="18" charset="0"/>
              </a:rPr>
              <a:t>într-o strălucire intensă observată pe cerul nocturn în regiunile din proximitatea </a:t>
            </a:r>
            <a:r>
              <a:rPr lang="vi-VN" sz="3600" dirty="0" smtClean="0">
                <a:latin typeface="+mj-lt"/>
                <a:cs typeface="Times New Roman" pitchFamily="18" charset="0"/>
                <a:hlinkClick r:id="rId4" tooltip="Pol geografic"/>
              </a:rPr>
              <a:t>zonelor polare</a:t>
            </a:r>
            <a:r>
              <a:rPr lang="vi-VN" sz="3600" dirty="0" smtClean="0">
                <a:latin typeface="+mj-lt"/>
                <a:cs typeface="Times New Roman" pitchFamily="18" charset="0"/>
              </a:rPr>
              <a:t>, ca rezultat al impactului particulelor de </a:t>
            </a:r>
            <a:r>
              <a:rPr lang="vi-VN" sz="3600" dirty="0" smtClean="0">
                <a:latin typeface="+mj-lt"/>
                <a:cs typeface="Times New Roman" pitchFamily="18" charset="0"/>
                <a:hlinkClick r:id="rId5" tooltip="Vânt solar"/>
              </a:rPr>
              <a:t>vânt solar</a:t>
            </a:r>
            <a:r>
              <a:rPr lang="vi-VN" sz="3600" dirty="0" smtClean="0">
                <a:latin typeface="+mj-lt"/>
                <a:cs typeface="Times New Roman" pitchFamily="18" charset="0"/>
              </a:rPr>
              <a:t> în </a:t>
            </a:r>
            <a:r>
              <a:rPr lang="vi-VN" sz="3600" dirty="0" smtClean="0">
                <a:latin typeface="+mj-lt"/>
                <a:cs typeface="Times New Roman" pitchFamily="18" charset="0"/>
                <a:hlinkClick r:id="rId6" tooltip="Câmp magnetic"/>
              </a:rPr>
              <a:t>câmpul magnetic</a:t>
            </a:r>
            <a:r>
              <a:rPr lang="vi-VN" sz="3600" dirty="0" smtClean="0">
                <a:latin typeface="+mj-lt"/>
                <a:cs typeface="Times New Roman" pitchFamily="18" charset="0"/>
              </a:rPr>
              <a:t> </a:t>
            </a:r>
            <a:r>
              <a:rPr lang="vi-VN" sz="3600" dirty="0" smtClean="0">
                <a:latin typeface="+mj-lt"/>
                <a:cs typeface="Times New Roman" pitchFamily="18" charset="0"/>
                <a:hlinkClick r:id="rId7" tooltip="Pământ"/>
              </a:rPr>
              <a:t>terestru</a:t>
            </a:r>
            <a:r>
              <a:rPr lang="vi-VN" sz="3600" dirty="0" smtClean="0">
                <a:latin typeface="+mj-lt"/>
                <a:cs typeface="Times New Roman" pitchFamily="18" charset="0"/>
              </a:rPr>
              <a:t>. Când apare în </a:t>
            </a:r>
            <a:r>
              <a:rPr lang="vi-VN" sz="3600" dirty="0" smtClean="0">
                <a:latin typeface="+mj-lt"/>
                <a:cs typeface="Times New Roman" pitchFamily="18" charset="0"/>
                <a:hlinkClick r:id="rId8" tooltip="Emisfera nordică"/>
              </a:rPr>
              <a:t>emisfera nordică</a:t>
            </a:r>
            <a:r>
              <a:rPr lang="vi-VN" sz="3600" dirty="0" smtClean="0">
                <a:latin typeface="+mj-lt"/>
                <a:cs typeface="Times New Roman" pitchFamily="18" charset="0"/>
              </a:rPr>
              <a:t>, fenomenul e cunoscut sub numele de </a:t>
            </a:r>
            <a:r>
              <a:rPr lang="vi-VN" sz="3600" b="1" dirty="0" smtClean="0">
                <a:latin typeface="+mj-lt"/>
                <a:cs typeface="Times New Roman" pitchFamily="18" charset="0"/>
              </a:rPr>
              <a:t>aurora boreală</a:t>
            </a:r>
            <a:r>
              <a:rPr lang="vi-VN" sz="3600" dirty="0" smtClean="0">
                <a:latin typeface="+mj-lt"/>
                <a:cs typeface="Times New Roman" pitchFamily="18" charset="0"/>
              </a:rPr>
              <a:t>, termen folosit inițial de </a:t>
            </a:r>
            <a:r>
              <a:rPr lang="vi-VN" sz="3600" dirty="0" smtClean="0">
                <a:latin typeface="+mj-lt"/>
                <a:cs typeface="Times New Roman" pitchFamily="18" charset="0"/>
                <a:hlinkClick r:id="rId9" tooltip="Galileo Galilei"/>
              </a:rPr>
              <a:t>Galileo Galilei</a:t>
            </a:r>
            <a:r>
              <a:rPr lang="vi-VN" sz="3600" dirty="0" smtClean="0">
                <a:latin typeface="+mj-lt"/>
                <a:cs typeface="Times New Roman" pitchFamily="18" charset="0"/>
              </a:rPr>
              <a:t>, cu referire la </a:t>
            </a:r>
            <a:r>
              <a:rPr lang="vi-VN" sz="3600" dirty="0" smtClean="0">
                <a:latin typeface="+mj-lt"/>
                <a:cs typeface="Times New Roman" pitchFamily="18" charset="0"/>
                <a:hlinkClick r:id="rId10" tooltip="Divinitate"/>
              </a:rPr>
              <a:t>zeița</a:t>
            </a:r>
            <a:r>
              <a:rPr lang="vi-VN" sz="3600" dirty="0" smtClean="0">
                <a:latin typeface="+mj-lt"/>
                <a:cs typeface="Times New Roman" pitchFamily="18" charset="0"/>
              </a:rPr>
              <a:t> </a:t>
            </a:r>
            <a:r>
              <a:rPr lang="vi-VN" sz="3600" dirty="0" smtClean="0">
                <a:latin typeface="+mj-lt"/>
                <a:cs typeface="Times New Roman" pitchFamily="18" charset="0"/>
                <a:hlinkClick r:id="rId11" tooltip="Mitologie romană"/>
              </a:rPr>
              <a:t>romană</a:t>
            </a:r>
            <a:r>
              <a:rPr lang="vi-VN" sz="3600" dirty="0" smtClean="0">
                <a:latin typeface="+mj-lt"/>
                <a:cs typeface="Times New Roman" pitchFamily="18" charset="0"/>
              </a:rPr>
              <a:t> a zorilor, </a:t>
            </a:r>
            <a:r>
              <a:rPr lang="vi-VN" sz="3600" dirty="0" smtClean="0">
                <a:latin typeface="+mj-lt"/>
                <a:cs typeface="Times New Roman" pitchFamily="18" charset="0"/>
                <a:hlinkClick r:id="rId12" tooltip="Aurora (mitologie)"/>
              </a:rPr>
              <a:t>Aurora</a:t>
            </a:r>
            <a:r>
              <a:rPr lang="vi-VN" sz="3600" dirty="0" smtClean="0">
                <a:latin typeface="+mj-lt"/>
                <a:cs typeface="Times New Roman" pitchFamily="18" charset="0"/>
              </a:rPr>
              <a:t>, și la </a:t>
            </a:r>
            <a:r>
              <a:rPr lang="vi-VN" sz="3600" dirty="0" smtClean="0">
                <a:latin typeface="+mj-lt"/>
                <a:cs typeface="Times New Roman" pitchFamily="18" charset="0"/>
                <a:hlinkClick r:id="rId13" tooltip="Titan (mitologia greacă)"/>
              </a:rPr>
              <a:t>titanul</a:t>
            </a:r>
            <a:r>
              <a:rPr lang="vi-VN" sz="3600" dirty="0" smtClean="0">
                <a:latin typeface="+mj-lt"/>
                <a:cs typeface="Times New Roman" pitchFamily="18" charset="0"/>
              </a:rPr>
              <a:t> care reprezenta vânturile, </a:t>
            </a:r>
            <a:r>
              <a:rPr lang="vi-VN" sz="3600" dirty="0" smtClean="0">
                <a:latin typeface="+mj-lt"/>
                <a:cs typeface="Times New Roman" pitchFamily="18" charset="0"/>
                <a:hlinkClick r:id="rId14" tooltip="Boreas"/>
              </a:rPr>
              <a:t>Boreas</a:t>
            </a:r>
            <a:r>
              <a:rPr lang="vi-VN" sz="3600" dirty="0" smtClean="0">
                <a:latin typeface="+mj-lt"/>
                <a:cs typeface="Times New Roman" pitchFamily="18" charset="0"/>
              </a:rPr>
              <a:t>. Apare în mod normal în intervalele septembrie-octombrie și martie-aprilie. În </a:t>
            </a:r>
            <a:r>
              <a:rPr lang="vi-VN" sz="3600" dirty="0" smtClean="0">
                <a:latin typeface="+mj-lt"/>
                <a:cs typeface="Times New Roman" pitchFamily="18" charset="0"/>
                <a:hlinkClick r:id="rId15" tooltip="Emisfera sudică"/>
              </a:rPr>
              <a:t>emisfera sudică</a:t>
            </a:r>
            <a:r>
              <a:rPr lang="vi-VN" sz="3600" dirty="0" smtClean="0">
                <a:latin typeface="+mj-lt"/>
                <a:cs typeface="Times New Roman" pitchFamily="18" charset="0"/>
              </a:rPr>
              <a:t>, fenomenul poartă numele de </a:t>
            </a:r>
            <a:r>
              <a:rPr lang="vi-VN" sz="3600" b="1" dirty="0" smtClean="0">
                <a:latin typeface="+mj-lt"/>
                <a:cs typeface="Times New Roman" pitchFamily="18" charset="0"/>
              </a:rPr>
              <a:t>auroră australă</a:t>
            </a:r>
            <a:r>
              <a:rPr lang="vi-VN" sz="3600" dirty="0" smtClean="0">
                <a:latin typeface="+mj-lt"/>
                <a:cs typeface="Times New Roman" pitchFamily="18" charset="0"/>
              </a:rPr>
              <a:t>, după </a:t>
            </a:r>
            <a:r>
              <a:rPr lang="vi-VN" sz="3600" dirty="0" smtClean="0">
                <a:latin typeface="+mj-lt"/>
                <a:cs typeface="Times New Roman" pitchFamily="18" charset="0"/>
                <a:hlinkClick r:id="rId16" tooltip="James Cook"/>
              </a:rPr>
              <a:t>James Cook</a:t>
            </a:r>
            <a:r>
              <a:rPr lang="vi-VN" sz="3600" dirty="0" smtClean="0">
                <a:latin typeface="+mj-lt"/>
                <a:cs typeface="Times New Roman" pitchFamily="18" charset="0"/>
              </a:rPr>
              <a:t>, o </a:t>
            </a:r>
            <a:r>
              <a:rPr lang="vi-VN" sz="3600" dirty="0" smtClean="0">
                <a:latin typeface="+mj-lt"/>
                <a:cs typeface="Times New Roman" pitchFamily="18" charset="0"/>
                <a:hlinkClick r:id="rId17" tooltip="Sud"/>
              </a:rPr>
              <a:t>referință</a:t>
            </a:r>
            <a:r>
              <a:rPr lang="vi-VN" sz="3600" dirty="0" smtClean="0">
                <a:latin typeface="+mj-lt"/>
                <a:cs typeface="Times New Roman" pitchFamily="18" charset="0"/>
              </a:rPr>
              <a:t> directă la faptul că apare în sud.</a:t>
            </a:r>
          </a:p>
          <a:p>
            <a:pPr>
              <a:buNone/>
            </a:pPr>
            <a:r>
              <a:rPr lang="vi-VN" sz="3600" dirty="0" smtClean="0">
                <a:latin typeface="+mj-lt"/>
                <a:cs typeface="Times New Roman" pitchFamily="18" charset="0"/>
              </a:rPr>
              <a:t>Fenomenul nu este exclusiv terestru, fiind observat și pe alte </a:t>
            </a:r>
            <a:r>
              <a:rPr lang="vi-VN" sz="3600" dirty="0" smtClean="0">
                <a:latin typeface="+mj-lt"/>
                <a:cs typeface="Times New Roman" pitchFamily="18" charset="0"/>
                <a:hlinkClick r:id="rId18" tooltip="Planetă"/>
              </a:rPr>
              <a:t>planete</a:t>
            </a:r>
            <a:r>
              <a:rPr lang="vi-VN" sz="3600" dirty="0" smtClean="0">
                <a:latin typeface="+mj-lt"/>
                <a:cs typeface="Times New Roman" pitchFamily="18" charset="0"/>
              </a:rPr>
              <a:t> din </a:t>
            </a:r>
            <a:r>
              <a:rPr lang="vi-VN" sz="3600" dirty="0" smtClean="0">
                <a:latin typeface="+mj-lt"/>
                <a:cs typeface="Times New Roman" pitchFamily="18" charset="0"/>
                <a:hlinkClick r:id="rId19" tooltip="Sistemul solar"/>
              </a:rPr>
              <a:t>sistemul solar</a:t>
            </a:r>
            <a:r>
              <a:rPr lang="vi-VN" sz="3600" dirty="0" smtClean="0">
                <a:latin typeface="+mj-lt"/>
                <a:cs typeface="Times New Roman" pitchFamily="18" charset="0"/>
              </a:rPr>
              <a:t>, precum </a:t>
            </a:r>
            <a:r>
              <a:rPr lang="vi-VN" sz="3600" dirty="0" smtClean="0">
                <a:latin typeface="+mj-lt"/>
                <a:cs typeface="Times New Roman" pitchFamily="18" charset="0"/>
                <a:hlinkClick r:id="rId20" tooltip="Jupiter"/>
              </a:rPr>
              <a:t>Jupiter</a:t>
            </a:r>
            <a:r>
              <a:rPr lang="vi-VN" sz="3600" dirty="0" smtClean="0">
                <a:latin typeface="+mj-lt"/>
                <a:cs typeface="Times New Roman" pitchFamily="18" charset="0"/>
              </a:rPr>
              <a:t>, </a:t>
            </a:r>
            <a:r>
              <a:rPr lang="vi-VN" sz="3600" dirty="0" smtClean="0">
                <a:latin typeface="+mj-lt"/>
                <a:cs typeface="Times New Roman" pitchFamily="18" charset="0"/>
                <a:hlinkClick r:id="rId21" tooltip="Saturn"/>
              </a:rPr>
              <a:t>Saturn</a:t>
            </a:r>
            <a:r>
              <a:rPr lang="vi-VN" sz="3600" dirty="0" smtClean="0">
                <a:latin typeface="+mj-lt"/>
                <a:cs typeface="Times New Roman" pitchFamily="18" charset="0"/>
              </a:rPr>
              <a:t>, </a:t>
            </a:r>
            <a:r>
              <a:rPr lang="vi-VN" sz="3600" dirty="0" smtClean="0">
                <a:latin typeface="+mj-lt"/>
                <a:cs typeface="Times New Roman" pitchFamily="18" charset="0"/>
                <a:hlinkClick r:id="rId22" tooltip="Marte"/>
              </a:rPr>
              <a:t>Marte</a:t>
            </a:r>
            <a:r>
              <a:rPr lang="vi-VN" sz="3600" dirty="0" smtClean="0">
                <a:latin typeface="+mj-lt"/>
                <a:cs typeface="Times New Roman" pitchFamily="18" charset="0"/>
              </a:rPr>
              <a:t> și </a:t>
            </a:r>
            <a:r>
              <a:rPr lang="vi-VN" sz="3600" dirty="0" smtClean="0">
                <a:latin typeface="+mj-lt"/>
                <a:cs typeface="Times New Roman" pitchFamily="18" charset="0"/>
                <a:hlinkClick r:id="rId23" tooltip="Venus"/>
              </a:rPr>
              <a:t>Venus</a:t>
            </a:r>
            <a:r>
              <a:rPr lang="vi-VN" sz="3600" dirty="0" smtClean="0">
                <a:latin typeface="+mj-lt"/>
                <a:cs typeface="Times New Roman" pitchFamily="18" charset="0"/>
              </a:rPr>
              <a:t>. Totodată, fenomenul este de origine naturală, deși poate fi reprodus artificial prin </a:t>
            </a:r>
            <a:r>
              <a:rPr lang="vi-VN" sz="3600" dirty="0" smtClean="0">
                <a:latin typeface="+mj-lt"/>
                <a:cs typeface="Times New Roman" pitchFamily="18" charset="0"/>
                <a:hlinkClick r:id="rId24" tooltip="Test nuclear"/>
              </a:rPr>
              <a:t>explozii nucleare</a:t>
            </a:r>
            <a:r>
              <a:rPr lang="vi-VN" sz="3600" dirty="0" smtClean="0">
                <a:latin typeface="+mj-lt"/>
                <a:cs typeface="Times New Roman" pitchFamily="18" charset="0"/>
              </a:rPr>
              <a:t> sau în laborator.</a:t>
            </a:r>
          </a:p>
          <a:p>
            <a:endParaRPr lang="ro-RO" dirty="0"/>
          </a:p>
        </p:txBody>
      </p:sp>
      <p:pic>
        <p:nvPicPr>
          <p:cNvPr id="7" name="Substituent conținut 6" descr="AURORA.jpg"/>
          <p:cNvPicPr>
            <a:picLocks noGrp="1" noChangeAspect="1"/>
          </p:cNvPicPr>
          <p:nvPr>
            <p:ph sz="half" idx="2"/>
          </p:nvPr>
        </p:nvPicPr>
        <p:blipFill>
          <a:blip r:embed="rId25"/>
          <a:stretch>
            <a:fillRect/>
          </a:stretch>
        </p:blipFill>
        <p:spPr>
          <a:xfrm>
            <a:off x="4648200" y="2601119"/>
            <a:ext cx="4038600" cy="25241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p:txBody>
          <a:bodyPr/>
          <a:lstStyle/>
          <a:p>
            <a:r>
              <a:rPr lang="ro-RO" dirty="0" smtClean="0"/>
              <a:t>IMAG</a:t>
            </a:r>
            <a:r>
              <a:rPr lang="ro-RO" sz="4000" dirty="0" smtClean="0">
                <a:latin typeface="Times New Roman" pitchFamily="18" charset="0"/>
                <a:cs typeface="Times New Roman" pitchFamily="18" charset="0"/>
              </a:rPr>
              <a:t>INI AURORA POLARA</a:t>
            </a:r>
            <a:endParaRPr lang="ro-RO" sz="4000" dirty="0">
              <a:latin typeface="Times New Roman" pitchFamily="18" charset="0"/>
              <a:cs typeface="Times New Roman" pitchFamily="18" charset="0"/>
            </a:endParaRPr>
          </a:p>
        </p:txBody>
      </p:sp>
      <p:sp>
        <p:nvSpPr>
          <p:cNvPr id="6" name="Substituent text 5"/>
          <p:cNvSpPr>
            <a:spLocks noGrp="1"/>
          </p:cNvSpPr>
          <p:nvPr>
            <p:ph type="body" idx="1"/>
          </p:nvPr>
        </p:nvSpPr>
        <p:spPr/>
        <p:txBody>
          <a:bodyPr/>
          <a:lstStyle/>
          <a:p>
            <a:r>
              <a:rPr lang="ro-RO" dirty="0" smtClean="0"/>
              <a:t>AURORA BOREALA</a:t>
            </a:r>
            <a:endParaRPr lang="ro-RO" dirty="0"/>
          </a:p>
        </p:txBody>
      </p:sp>
      <p:sp>
        <p:nvSpPr>
          <p:cNvPr id="8" name="Substituent text 7"/>
          <p:cNvSpPr>
            <a:spLocks noGrp="1"/>
          </p:cNvSpPr>
          <p:nvPr>
            <p:ph type="body" sz="half" idx="3"/>
          </p:nvPr>
        </p:nvSpPr>
        <p:spPr/>
        <p:txBody>
          <a:bodyPr/>
          <a:lstStyle/>
          <a:p>
            <a:r>
              <a:rPr lang="ro-RO" dirty="0" smtClean="0"/>
              <a:t>AURORA  AUSTRALA</a:t>
            </a:r>
            <a:endParaRPr lang="ro-RO" dirty="0"/>
          </a:p>
        </p:txBody>
      </p:sp>
      <p:pic>
        <p:nvPicPr>
          <p:cNvPr id="10" name="Substituent conținut 9" descr="4.jpg"/>
          <p:cNvPicPr>
            <a:picLocks noGrp="1" noChangeAspect="1"/>
          </p:cNvPicPr>
          <p:nvPr>
            <p:ph sz="quarter" idx="2"/>
          </p:nvPr>
        </p:nvPicPr>
        <p:blipFill>
          <a:blip r:embed="rId2"/>
          <a:stretch>
            <a:fillRect/>
          </a:stretch>
        </p:blipFill>
        <p:spPr>
          <a:xfrm>
            <a:off x="357158" y="2500307"/>
            <a:ext cx="4140230" cy="2996100"/>
          </a:xfrm>
        </p:spPr>
      </p:pic>
      <p:pic>
        <p:nvPicPr>
          <p:cNvPr id="13" name="Substituent conținut 12" descr="AuroraAustralisDisplay.jpg"/>
          <p:cNvPicPr>
            <a:picLocks noGrp="1" noChangeAspect="1"/>
          </p:cNvPicPr>
          <p:nvPr>
            <p:ph sz="quarter" idx="4"/>
          </p:nvPr>
        </p:nvPicPr>
        <p:blipFill>
          <a:blip r:embed="rId3"/>
          <a:stretch>
            <a:fillRect/>
          </a:stretch>
        </p:blipFill>
        <p:spPr>
          <a:xfrm>
            <a:off x="4645025" y="2500306"/>
            <a:ext cx="4284693" cy="301042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642910" y="609600"/>
            <a:ext cx="8043890" cy="1828800"/>
          </a:xfrm>
        </p:spPr>
        <p:txBody>
          <a:bodyPr/>
          <a:lstStyle/>
          <a:p>
            <a:r>
              <a:rPr lang="ro-RO" sz="4000" dirty="0" smtClean="0">
                <a:latin typeface="Times New Roman" pitchFamily="18" charset="0"/>
                <a:cs typeface="Times New Roman" pitchFamily="18" charset="0"/>
              </a:rPr>
              <a:t>PROFESOR:STIOPEI CARLA CRISTINA</a:t>
            </a:r>
            <a:endParaRPr lang="ro-RO" sz="4000" dirty="0">
              <a:latin typeface="Times New Roman" pitchFamily="18" charset="0"/>
              <a:cs typeface="Times New Roman" pitchFamily="18" charset="0"/>
            </a:endParaRPr>
          </a:p>
        </p:txBody>
      </p:sp>
      <p:sp>
        <p:nvSpPr>
          <p:cNvPr id="3" name="Substituent text 2"/>
          <p:cNvSpPr>
            <a:spLocks noGrp="1"/>
          </p:cNvSpPr>
          <p:nvPr>
            <p:ph type="body" idx="1"/>
          </p:nvPr>
        </p:nvSpPr>
        <p:spPr/>
        <p:txBody>
          <a:bodyPr/>
          <a:lstStyle/>
          <a:p>
            <a:r>
              <a:rPr lang="ro-RO" dirty="0" smtClean="0"/>
              <a:t>SCOALA GIMNAZIALA NR.2 SIGHETUL MARMATIEI</a:t>
            </a:r>
            <a:endParaRPr lang="ro-R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p:txBody>
          <a:bodyPr/>
          <a:lstStyle/>
          <a:p>
            <a:r>
              <a:rPr lang="ro-RO" sz="4000" dirty="0" smtClean="0">
                <a:latin typeface="Times New Roman" pitchFamily="18" charset="0"/>
                <a:cs typeface="Times New Roman" pitchFamily="18" charset="0"/>
              </a:rPr>
              <a:t>REFLEXIA LUMINII</a:t>
            </a:r>
            <a:endParaRPr lang="ro-RO" sz="4000" dirty="0">
              <a:latin typeface="Times New Roman" pitchFamily="18" charset="0"/>
              <a:cs typeface="Times New Roman" pitchFamily="18" charset="0"/>
            </a:endParaRPr>
          </a:p>
        </p:txBody>
      </p:sp>
      <p:sp>
        <p:nvSpPr>
          <p:cNvPr id="7" name="Substituent conținut 6"/>
          <p:cNvSpPr>
            <a:spLocks noGrp="1"/>
          </p:cNvSpPr>
          <p:nvPr>
            <p:ph sz="half" idx="1"/>
          </p:nvPr>
        </p:nvSpPr>
        <p:spPr/>
        <p:txBody>
          <a:bodyPr>
            <a:normAutofit lnSpcReduction="10000"/>
          </a:bodyPr>
          <a:lstStyle/>
          <a:p>
            <a:r>
              <a:rPr lang="ro-RO" sz="2000" dirty="0" smtClean="0">
                <a:latin typeface="Times New Roman" pitchFamily="18" charset="0"/>
                <a:cs typeface="Times New Roman" pitchFamily="18" charset="0"/>
              </a:rPr>
              <a:t>Fenomenul de </a:t>
            </a:r>
            <a:r>
              <a:rPr lang="ro-RO" sz="2000" dirty="0" err="1" smtClean="0">
                <a:latin typeface="Times New Roman" pitchFamily="18" charset="0"/>
                <a:cs typeface="Times New Roman" pitchFamily="18" charset="0"/>
              </a:rPr>
              <a:t>intoarcere</a:t>
            </a:r>
            <a:r>
              <a:rPr lang="ro-RO" sz="2000" dirty="0" smtClean="0">
                <a:latin typeface="Times New Roman" pitchFamily="18" charset="0"/>
                <a:cs typeface="Times New Roman" pitchFamily="18" charset="0"/>
              </a:rPr>
              <a:t> a luminii </a:t>
            </a:r>
            <a:r>
              <a:rPr lang="ro-RO" sz="2000" dirty="0" err="1" smtClean="0">
                <a:latin typeface="Times New Roman" pitchFamily="18" charset="0"/>
                <a:cs typeface="Times New Roman" pitchFamily="18" charset="0"/>
              </a:rPr>
              <a:t>inapoi</a:t>
            </a:r>
            <a:r>
              <a:rPr lang="ro-RO" sz="2000" dirty="0" smtClean="0">
                <a:latin typeface="Times New Roman" pitchFamily="18" charset="0"/>
                <a:cs typeface="Times New Roman" pitchFamily="18" charset="0"/>
              </a:rPr>
              <a:t> in mediul din care a venit </a:t>
            </a:r>
            <a:r>
              <a:rPr lang="ro-RO" sz="2000" dirty="0" err="1" smtClean="0">
                <a:latin typeface="Times New Roman" pitchFamily="18" charset="0"/>
                <a:cs typeface="Times New Roman" pitchFamily="18" charset="0"/>
              </a:rPr>
              <a:t>cand</a:t>
            </a:r>
            <a:r>
              <a:rPr lang="ro-RO" sz="2000" dirty="0" smtClean="0">
                <a:latin typeface="Times New Roman" pitchFamily="18" charset="0"/>
                <a:cs typeface="Times New Roman" pitchFamily="18" charset="0"/>
              </a:rPr>
              <a:t> </a:t>
            </a:r>
            <a:r>
              <a:rPr lang="ro-RO" sz="2000" dirty="0" err="1" smtClean="0">
                <a:latin typeface="Times New Roman" pitchFamily="18" charset="0"/>
                <a:cs typeface="Times New Roman" pitchFamily="18" charset="0"/>
              </a:rPr>
              <a:t>intalneste</a:t>
            </a:r>
            <a:r>
              <a:rPr lang="ro-RO" sz="2000" dirty="0" smtClean="0">
                <a:latin typeface="Times New Roman" pitchFamily="18" charset="0"/>
                <a:cs typeface="Times New Roman" pitchFamily="18" charset="0"/>
              </a:rPr>
              <a:t> </a:t>
            </a:r>
            <a:r>
              <a:rPr lang="ro-RO" sz="2000" dirty="0" err="1" smtClean="0">
                <a:latin typeface="Times New Roman" pitchFamily="18" charset="0"/>
                <a:cs typeface="Times New Roman" pitchFamily="18" charset="0"/>
              </a:rPr>
              <a:t>suprafata</a:t>
            </a:r>
            <a:r>
              <a:rPr lang="ro-RO" sz="2000" dirty="0" smtClean="0">
                <a:latin typeface="Times New Roman" pitchFamily="18" charset="0"/>
                <a:cs typeface="Times New Roman" pitchFamily="18" charset="0"/>
              </a:rPr>
              <a:t> de separare dintre doua medii</a:t>
            </a:r>
          </a:p>
          <a:p>
            <a:endParaRPr lang="ro-RO" sz="2000" dirty="0" smtClean="0">
              <a:latin typeface="Times New Roman" pitchFamily="18" charset="0"/>
              <a:cs typeface="Times New Roman" pitchFamily="18" charset="0"/>
            </a:endParaRPr>
          </a:p>
          <a:p>
            <a:endParaRPr lang="ro-RO" sz="2000" dirty="0" smtClean="0">
              <a:latin typeface="Times New Roman" pitchFamily="18" charset="0"/>
              <a:cs typeface="Times New Roman" pitchFamily="18" charset="0"/>
            </a:endParaRPr>
          </a:p>
          <a:p>
            <a:r>
              <a:rPr lang="ro-RO" sz="2000" dirty="0" smtClean="0">
                <a:latin typeface="Times New Roman" pitchFamily="18" charset="0"/>
                <a:cs typeface="Times New Roman" pitchFamily="18" charset="0"/>
              </a:rPr>
              <a:t>Legile reflexiei:</a:t>
            </a:r>
          </a:p>
          <a:p>
            <a:r>
              <a:rPr lang="ro-RO" sz="2000" dirty="0" smtClean="0">
                <a:latin typeface="Times New Roman" pitchFamily="18" charset="0"/>
                <a:cs typeface="Times New Roman" pitchFamily="18" charset="0"/>
              </a:rPr>
              <a:t>1.Raza incidenta,normala si raza refractata se </a:t>
            </a:r>
            <a:r>
              <a:rPr lang="ro-RO" sz="2000" dirty="0" err="1" smtClean="0">
                <a:latin typeface="Times New Roman" pitchFamily="18" charset="0"/>
                <a:cs typeface="Times New Roman" pitchFamily="18" charset="0"/>
              </a:rPr>
              <a:t>gasesc</a:t>
            </a:r>
            <a:r>
              <a:rPr lang="ro-RO" sz="2000" dirty="0" smtClean="0">
                <a:latin typeface="Times New Roman" pitchFamily="18" charset="0"/>
                <a:cs typeface="Times New Roman" pitchFamily="18" charset="0"/>
              </a:rPr>
              <a:t> in </a:t>
            </a:r>
            <a:r>
              <a:rPr lang="ro-RO" sz="2000" dirty="0" err="1" smtClean="0">
                <a:latin typeface="Times New Roman" pitchFamily="18" charset="0"/>
                <a:cs typeface="Times New Roman" pitchFamily="18" charset="0"/>
              </a:rPr>
              <a:t>acelasi</a:t>
            </a:r>
            <a:r>
              <a:rPr lang="ro-RO" sz="2000" dirty="0" smtClean="0">
                <a:latin typeface="Times New Roman" pitchFamily="18" charset="0"/>
                <a:cs typeface="Times New Roman" pitchFamily="18" charset="0"/>
              </a:rPr>
              <a:t> plan</a:t>
            </a:r>
          </a:p>
          <a:p>
            <a:r>
              <a:rPr lang="ro-RO" sz="2000" dirty="0" smtClean="0">
                <a:latin typeface="Times New Roman" pitchFamily="18" charset="0"/>
                <a:cs typeface="Times New Roman" pitchFamily="18" charset="0"/>
              </a:rPr>
              <a:t>2.Masura unghiului de incidenta este egala cu </a:t>
            </a:r>
            <a:r>
              <a:rPr lang="ro-RO" sz="2000" dirty="0" err="1" smtClean="0">
                <a:latin typeface="Times New Roman" pitchFamily="18" charset="0"/>
                <a:cs typeface="Times New Roman" pitchFamily="18" charset="0"/>
              </a:rPr>
              <a:t>masura</a:t>
            </a:r>
            <a:r>
              <a:rPr lang="ro-RO" sz="2000" dirty="0" smtClean="0">
                <a:latin typeface="Times New Roman" pitchFamily="18" charset="0"/>
                <a:cs typeface="Times New Roman" pitchFamily="18" charset="0"/>
              </a:rPr>
              <a:t> unghiului de reflexie</a:t>
            </a:r>
            <a:endParaRPr lang="ro-RO" sz="2000" dirty="0">
              <a:latin typeface="Times New Roman" pitchFamily="18" charset="0"/>
              <a:cs typeface="Times New Roman" pitchFamily="18" charset="0"/>
            </a:endParaRPr>
          </a:p>
        </p:txBody>
      </p:sp>
      <p:pic>
        <p:nvPicPr>
          <p:cNvPr id="9" name="Substituent conținut 8" descr="reflexia-luminii-4-638.jpg"/>
          <p:cNvPicPr>
            <a:picLocks noGrp="1" noChangeAspect="1"/>
          </p:cNvPicPr>
          <p:nvPr>
            <p:ph sz="half" idx="2"/>
          </p:nvPr>
        </p:nvPicPr>
        <p:blipFill>
          <a:blip r:embed="rId3"/>
          <a:stretch>
            <a:fillRect/>
          </a:stretch>
        </p:blipFill>
        <p:spPr>
          <a:xfrm>
            <a:off x="4643438" y="1357298"/>
            <a:ext cx="4214842" cy="464347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smtClean="0">
                <a:latin typeface="Times New Roman" pitchFamily="18" charset="0"/>
                <a:cs typeface="Times New Roman" pitchFamily="18" charset="0"/>
              </a:rPr>
              <a:t>TIPURI DE REFLEXII</a:t>
            </a:r>
            <a:endParaRPr lang="ro-RO" dirty="0">
              <a:latin typeface="Times New Roman" pitchFamily="18" charset="0"/>
              <a:cs typeface="Times New Roman" pitchFamily="18" charset="0"/>
            </a:endParaRPr>
          </a:p>
        </p:txBody>
      </p:sp>
      <p:pic>
        <p:nvPicPr>
          <p:cNvPr id="10" name="Substituent conținut 9" descr="image001.gif"/>
          <p:cNvPicPr>
            <a:picLocks noGrp="1" noChangeAspect="1"/>
          </p:cNvPicPr>
          <p:nvPr>
            <p:ph idx="1"/>
          </p:nvPr>
        </p:nvPicPr>
        <p:blipFill>
          <a:blip r:embed="rId2"/>
          <a:stretch>
            <a:fillRect/>
          </a:stretch>
        </p:blipFill>
        <p:spPr>
          <a:xfrm>
            <a:off x="142844" y="1643050"/>
            <a:ext cx="8786874" cy="4500594"/>
          </a:xfrm>
        </p:spPr>
      </p:pic>
      <p:sp>
        <p:nvSpPr>
          <p:cNvPr id="3" name="Substituent text 2"/>
          <p:cNvSpPr>
            <a:spLocks noGrp="1"/>
          </p:cNvSpPr>
          <p:nvPr>
            <p:ph type="body" idx="4294967295"/>
          </p:nvPr>
        </p:nvSpPr>
        <p:spPr>
          <a:xfrm>
            <a:off x="0" y="1535113"/>
            <a:ext cx="4040188" cy="639762"/>
          </a:xfrm>
        </p:spPr>
        <p:txBody>
          <a:bodyPr/>
          <a:lstStyle/>
          <a:p>
            <a:pPr>
              <a:buNone/>
            </a:pPr>
            <a:r>
              <a:rPr lang="ro-RO" dirty="0" smtClean="0"/>
              <a:t> </a:t>
            </a:r>
            <a:endParaRPr lang="ro-R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REFLEXIA IN IMAGINI</a:t>
            </a:r>
            <a:endParaRPr lang="ro-RO" sz="4000" dirty="0">
              <a:latin typeface="Times New Roman" pitchFamily="18" charset="0"/>
              <a:cs typeface="Times New Roman" pitchFamily="18" charset="0"/>
            </a:endParaRPr>
          </a:p>
        </p:txBody>
      </p:sp>
      <p:pic>
        <p:nvPicPr>
          <p:cNvPr id="15" name="Substituent conținut 14" descr="pjimage-3-4-435x250 (1).jpg"/>
          <p:cNvPicPr>
            <a:picLocks noGrp="1" noChangeAspect="1"/>
          </p:cNvPicPr>
          <p:nvPr>
            <p:ph sz="half" idx="1"/>
          </p:nvPr>
        </p:nvPicPr>
        <p:blipFill>
          <a:blip r:embed="rId2"/>
          <a:stretch>
            <a:fillRect/>
          </a:stretch>
        </p:blipFill>
        <p:spPr>
          <a:xfrm>
            <a:off x="142844" y="2000240"/>
            <a:ext cx="4500594" cy="3023458"/>
          </a:xfrm>
        </p:spPr>
      </p:pic>
      <p:pic>
        <p:nvPicPr>
          <p:cNvPr id="13" name="Substituent conținut 12" descr="images.jpg"/>
          <p:cNvPicPr>
            <a:picLocks noGrp="1" noChangeAspect="1"/>
          </p:cNvPicPr>
          <p:nvPr>
            <p:ph sz="half" idx="2"/>
          </p:nvPr>
        </p:nvPicPr>
        <p:blipFill>
          <a:blip r:embed="rId3"/>
          <a:stretch>
            <a:fillRect/>
          </a:stretch>
        </p:blipFill>
        <p:spPr>
          <a:xfrm>
            <a:off x="4786314" y="1928802"/>
            <a:ext cx="4143404" cy="378621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ALTE REFLEXII DIN NATURA</a:t>
            </a:r>
            <a:endParaRPr lang="ro-RO" sz="4000" dirty="0">
              <a:latin typeface="Times New Roman" pitchFamily="18" charset="0"/>
              <a:cs typeface="Times New Roman" pitchFamily="18" charset="0"/>
            </a:endParaRPr>
          </a:p>
        </p:txBody>
      </p:sp>
      <p:pic>
        <p:nvPicPr>
          <p:cNvPr id="9" name="Substituent conținut 8" descr="toamna_reflexie_in_apa_big.jpg"/>
          <p:cNvPicPr>
            <a:picLocks noGrp="1" noChangeAspect="1"/>
          </p:cNvPicPr>
          <p:nvPr>
            <p:ph sz="half" idx="1"/>
          </p:nvPr>
        </p:nvPicPr>
        <p:blipFill>
          <a:blip r:embed="rId2"/>
          <a:stretch>
            <a:fillRect/>
          </a:stretch>
        </p:blipFill>
        <p:spPr>
          <a:xfrm>
            <a:off x="214282" y="2000240"/>
            <a:ext cx="4357718" cy="4143404"/>
          </a:xfrm>
        </p:spPr>
      </p:pic>
      <p:pic>
        <p:nvPicPr>
          <p:cNvPr id="10" name="Substituent conținut 9" descr="reflexie.jpg"/>
          <p:cNvPicPr>
            <a:picLocks noGrp="1" noChangeAspect="1"/>
          </p:cNvPicPr>
          <p:nvPr>
            <p:ph sz="half" idx="2"/>
          </p:nvPr>
        </p:nvPicPr>
        <p:blipFill>
          <a:blip r:embed="rId3" cstate="print"/>
          <a:stretch>
            <a:fillRect/>
          </a:stretch>
        </p:blipFill>
        <p:spPr>
          <a:xfrm>
            <a:off x="4648200" y="2727325"/>
            <a:ext cx="4038600" cy="22717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z="4000" dirty="0" smtClean="0">
                <a:latin typeface="Times New Roman" pitchFamily="18" charset="0"/>
                <a:cs typeface="Times New Roman" pitchFamily="18" charset="0"/>
              </a:rPr>
              <a:t>REFRACTIA LUMINII</a:t>
            </a:r>
            <a:endParaRPr lang="ro-RO" sz="4000" dirty="0">
              <a:latin typeface="Times New Roman" pitchFamily="18" charset="0"/>
              <a:cs typeface="Times New Roman" pitchFamily="18" charset="0"/>
            </a:endParaRPr>
          </a:p>
        </p:txBody>
      </p:sp>
      <p:sp>
        <p:nvSpPr>
          <p:cNvPr id="7" name="Substituent conținut 6"/>
          <p:cNvSpPr>
            <a:spLocks noGrp="1"/>
          </p:cNvSpPr>
          <p:nvPr>
            <p:ph sz="half" idx="1"/>
          </p:nvPr>
        </p:nvSpPr>
        <p:spPr/>
        <p:txBody>
          <a:bodyPr>
            <a:normAutofit/>
          </a:bodyPr>
          <a:lstStyle/>
          <a:p>
            <a:r>
              <a:rPr lang="ro-RO" sz="2000" dirty="0" smtClean="0">
                <a:latin typeface="Times New Roman" pitchFamily="18" charset="0"/>
                <a:cs typeface="Times New Roman" pitchFamily="18" charset="0"/>
              </a:rPr>
              <a:t>Fenomenul de schimbare a </a:t>
            </a:r>
            <a:r>
              <a:rPr lang="ro-RO" sz="2000" dirty="0" err="1" smtClean="0">
                <a:latin typeface="Times New Roman" pitchFamily="18" charset="0"/>
                <a:cs typeface="Times New Roman" pitchFamily="18" charset="0"/>
              </a:rPr>
              <a:t>directiei</a:t>
            </a:r>
            <a:r>
              <a:rPr lang="ro-RO" sz="2000" dirty="0" smtClean="0">
                <a:latin typeface="Times New Roman" pitchFamily="18" charset="0"/>
                <a:cs typeface="Times New Roman" pitchFamily="18" charset="0"/>
              </a:rPr>
              <a:t> de propagare a luminii </a:t>
            </a:r>
            <a:r>
              <a:rPr lang="ro-RO" sz="2000" dirty="0" err="1" smtClean="0">
                <a:latin typeface="Times New Roman" pitchFamily="18" charset="0"/>
                <a:cs typeface="Times New Roman" pitchFamily="18" charset="0"/>
              </a:rPr>
              <a:t>cand</a:t>
            </a:r>
            <a:r>
              <a:rPr lang="ro-RO" sz="2000" dirty="0" smtClean="0">
                <a:latin typeface="Times New Roman" pitchFamily="18" charset="0"/>
                <a:cs typeface="Times New Roman" pitchFamily="18" charset="0"/>
              </a:rPr>
              <a:t> trece dintr-un mediu transparent in altul.</a:t>
            </a:r>
          </a:p>
          <a:p>
            <a:r>
              <a:rPr lang="ro-RO" sz="2000" dirty="0" smtClean="0">
                <a:latin typeface="Times New Roman" pitchFamily="18" charset="0"/>
                <a:cs typeface="Times New Roman" pitchFamily="18" charset="0"/>
              </a:rPr>
              <a:t>Legile </a:t>
            </a:r>
            <a:r>
              <a:rPr lang="ro-RO" sz="2000" dirty="0" err="1" smtClean="0">
                <a:latin typeface="Times New Roman" pitchFamily="18" charset="0"/>
                <a:cs typeface="Times New Roman" pitchFamily="18" charset="0"/>
              </a:rPr>
              <a:t>refractiei</a:t>
            </a:r>
            <a:r>
              <a:rPr lang="ro-RO" sz="2000" dirty="0" smtClean="0">
                <a:latin typeface="Times New Roman" pitchFamily="18" charset="0"/>
                <a:cs typeface="Times New Roman" pitchFamily="18" charset="0"/>
              </a:rPr>
              <a:t>:</a:t>
            </a:r>
          </a:p>
          <a:p>
            <a:r>
              <a:rPr lang="ro-RO" sz="2000" dirty="0" smtClean="0">
                <a:latin typeface="Times New Roman" pitchFamily="18" charset="0"/>
                <a:cs typeface="Times New Roman" pitchFamily="18" charset="0"/>
              </a:rPr>
              <a:t>1.Raza incidenta,normala si raza refractata sunt coplanare.</a:t>
            </a:r>
          </a:p>
          <a:p>
            <a:r>
              <a:rPr lang="ro-RO" sz="2000" dirty="0" smtClean="0">
                <a:latin typeface="Times New Roman" pitchFamily="18" charset="0"/>
                <a:cs typeface="Times New Roman" pitchFamily="18" charset="0"/>
              </a:rPr>
              <a:t>2.</a:t>
            </a:r>
            <a:r>
              <a:rPr lang="vi-VN" sz="2000" dirty="0" smtClean="0">
                <a:latin typeface="Times New Roman" pitchFamily="18" charset="0"/>
                <a:cs typeface="Times New Roman" pitchFamily="18" charset="0"/>
              </a:rPr>
              <a:t> Legea a doua a refracţiei (Snellius - Descartes) stabileşte că:</a:t>
            </a:r>
            <a:endParaRPr lang="ro-RO" sz="2000" dirty="0" smtClean="0">
              <a:latin typeface="Times New Roman" pitchFamily="18" charset="0"/>
              <a:cs typeface="Times New Roman" pitchFamily="18" charset="0"/>
            </a:endParaRPr>
          </a:p>
          <a:p>
            <a:r>
              <a:rPr lang="ro-RO" sz="2000" dirty="0" smtClean="0">
                <a:latin typeface="Times New Roman" pitchFamily="18" charset="0"/>
                <a:cs typeface="Times New Roman" pitchFamily="18" charset="0"/>
              </a:rPr>
              <a:t>n1sini=n2sinr,unde n1,n2 sunt indicii de </a:t>
            </a:r>
            <a:r>
              <a:rPr lang="ro-RO" sz="2000" dirty="0" err="1" smtClean="0">
                <a:latin typeface="Times New Roman" pitchFamily="18" charset="0"/>
                <a:cs typeface="Times New Roman" pitchFamily="18" charset="0"/>
              </a:rPr>
              <a:t>refractie</a:t>
            </a:r>
            <a:r>
              <a:rPr lang="ro-RO" sz="2000" dirty="0" smtClean="0">
                <a:latin typeface="Times New Roman" pitchFamily="18" charset="0"/>
                <a:cs typeface="Times New Roman" pitchFamily="18" charset="0"/>
              </a:rPr>
              <a:t> ai celor doua medii transparente.</a:t>
            </a:r>
            <a:endParaRPr lang="vi-VN" sz="2000" dirty="0" smtClean="0">
              <a:latin typeface="Times New Roman" pitchFamily="18" charset="0"/>
              <a:cs typeface="Times New Roman" pitchFamily="18" charset="0"/>
            </a:endParaRPr>
          </a:p>
          <a:p>
            <a:pPr>
              <a:buNone/>
            </a:pPr>
            <a:endParaRPr lang="vi-VN" sz="2000" dirty="0" smtClean="0"/>
          </a:p>
        </p:txBody>
      </p:sp>
      <p:pic>
        <p:nvPicPr>
          <p:cNvPr id="9" name="Substituent conținut 8" descr="refraactia_luminii.png"/>
          <p:cNvPicPr>
            <a:picLocks noGrp="1" noChangeAspect="1"/>
          </p:cNvPicPr>
          <p:nvPr>
            <p:ph sz="half" idx="2"/>
          </p:nvPr>
        </p:nvPicPr>
        <p:blipFill>
          <a:blip r:embed="rId2"/>
          <a:stretch>
            <a:fillRect/>
          </a:stretch>
        </p:blipFill>
        <p:spPr>
          <a:xfrm>
            <a:off x="4648200" y="2027775"/>
            <a:ext cx="4038600" cy="367081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p:txBody>
          <a:bodyPr>
            <a:normAutofit fontScale="90000"/>
          </a:bodyPr>
          <a:lstStyle/>
          <a:p>
            <a:r>
              <a:rPr lang="ro-RO" dirty="0" smtClean="0">
                <a:latin typeface="Times New Roman" pitchFamily="18" charset="0"/>
                <a:cs typeface="Times New Roman" pitchFamily="18" charset="0"/>
              </a:rPr>
              <a:t>ILUZIE DATORATA REFRACTIEI</a:t>
            </a:r>
            <a:endParaRPr lang="ro-RO" dirty="0">
              <a:latin typeface="Times New Roman" pitchFamily="18" charset="0"/>
              <a:cs typeface="Times New Roman" pitchFamily="18" charset="0"/>
            </a:endParaRPr>
          </a:p>
        </p:txBody>
      </p:sp>
      <p:pic>
        <p:nvPicPr>
          <p:cNvPr id="12" name="Substituent conținut 11" descr="240px-Pencil_in_a_bowl_of_water.png"/>
          <p:cNvPicPr>
            <a:picLocks noGrp="1" noChangeAspect="1"/>
          </p:cNvPicPr>
          <p:nvPr>
            <p:ph sz="half" idx="2"/>
          </p:nvPr>
        </p:nvPicPr>
        <p:blipFill>
          <a:blip r:embed="rId2"/>
          <a:stretch>
            <a:fillRect/>
          </a:stretch>
        </p:blipFill>
        <p:spPr>
          <a:xfrm>
            <a:off x="4357686" y="1571612"/>
            <a:ext cx="4357718" cy="4643470"/>
          </a:xfrm>
        </p:spPr>
      </p:pic>
      <p:pic>
        <p:nvPicPr>
          <p:cNvPr id="14" name="Substituent conținut 13" descr="240px-Refraction.jpg"/>
          <p:cNvPicPr>
            <a:picLocks noGrp="1" noChangeAspect="1"/>
          </p:cNvPicPr>
          <p:nvPr>
            <p:ph sz="half" idx="1"/>
          </p:nvPr>
        </p:nvPicPr>
        <p:blipFill>
          <a:blip r:embed="rId3"/>
          <a:stretch>
            <a:fillRect/>
          </a:stretch>
        </p:blipFill>
        <p:spPr>
          <a:xfrm>
            <a:off x="285720" y="1785926"/>
            <a:ext cx="3857652" cy="407196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p:txBody>
          <a:bodyPr/>
          <a:lstStyle/>
          <a:p>
            <a:r>
              <a:rPr lang="ro-RO" sz="4000" dirty="0" smtClean="0">
                <a:latin typeface="Times New Roman" pitchFamily="18" charset="0"/>
                <a:cs typeface="Times New Roman" pitchFamily="18" charset="0"/>
              </a:rPr>
              <a:t>REFLEXIA TOTALA</a:t>
            </a:r>
            <a:endParaRPr lang="ro-RO" sz="4000" dirty="0">
              <a:latin typeface="Times New Roman" pitchFamily="18" charset="0"/>
              <a:cs typeface="Times New Roman" pitchFamily="18" charset="0"/>
            </a:endParaRPr>
          </a:p>
        </p:txBody>
      </p:sp>
      <p:sp>
        <p:nvSpPr>
          <p:cNvPr id="6" name="Substituent conținut 5"/>
          <p:cNvSpPr>
            <a:spLocks noGrp="1"/>
          </p:cNvSpPr>
          <p:nvPr>
            <p:ph sz="half" idx="1"/>
          </p:nvPr>
        </p:nvSpPr>
        <p:spPr>
          <a:xfrm>
            <a:off x="0" y="1214422"/>
            <a:ext cx="4495800" cy="5429288"/>
          </a:xfrm>
        </p:spPr>
        <p:txBody>
          <a:bodyPr>
            <a:normAutofit fontScale="92500" lnSpcReduction="10000"/>
          </a:bodyPr>
          <a:lstStyle/>
          <a:p>
            <a:r>
              <a:rPr lang="vi-VN" sz="1800" dirty="0" smtClean="0">
                <a:latin typeface="+mj-lt"/>
                <a:cs typeface="Times New Roman" pitchFamily="18" charset="0"/>
              </a:rPr>
              <a:t>La trecerea dintr-un mediu optic mai dens (cu indice de refracție mai mare) într-unul mai puțin dens, unghiul de refracție este mai mare decît unghiul de incidență. Pornind de la o incidență normală și crescînd treptat unghiul de incidență, se ajunge la o anumită valoare, numită </a:t>
            </a:r>
            <a:r>
              <a:rPr lang="vi-VN" sz="1800" i="1" dirty="0" smtClean="0">
                <a:latin typeface="+mj-lt"/>
                <a:cs typeface="Times New Roman" pitchFamily="18" charset="0"/>
              </a:rPr>
              <a:t>unghi critic</a:t>
            </a:r>
            <a:r>
              <a:rPr lang="vi-VN" sz="1800" dirty="0" smtClean="0">
                <a:latin typeface="+mj-lt"/>
                <a:cs typeface="Times New Roman" pitchFamily="18" charset="0"/>
              </a:rPr>
              <a:t> sau </a:t>
            </a:r>
            <a:r>
              <a:rPr lang="vi-VN" sz="1800" i="1" dirty="0" smtClean="0">
                <a:latin typeface="+mj-lt"/>
                <a:cs typeface="Times New Roman" pitchFamily="18" charset="0"/>
              </a:rPr>
              <a:t>unghi limită</a:t>
            </a:r>
            <a:r>
              <a:rPr lang="vi-VN" sz="1800" dirty="0" smtClean="0">
                <a:latin typeface="+mj-lt"/>
                <a:cs typeface="Times New Roman" pitchFamily="18" charset="0"/>
              </a:rPr>
              <a:t>, la care unghiul de refracție corespunzător atinge valoarea de 90° (</a:t>
            </a:r>
            <a:r>
              <a:rPr lang="el-GR" sz="1800" dirty="0" smtClean="0">
                <a:latin typeface="+mj-lt"/>
                <a:cs typeface="Times New Roman" pitchFamily="18" charset="0"/>
              </a:rPr>
              <a:t>π/2 </a:t>
            </a:r>
            <a:r>
              <a:rPr lang="vi-VN" sz="1800" dirty="0" smtClean="0">
                <a:latin typeface="+mj-lt"/>
                <a:cs typeface="Times New Roman" pitchFamily="18" charset="0"/>
                <a:hlinkClick r:id="rId2" tooltip="Radian"/>
              </a:rPr>
              <a:t>radiani</a:t>
            </a:r>
            <a:r>
              <a:rPr lang="vi-VN" sz="1800" dirty="0" smtClean="0">
                <a:latin typeface="+mj-lt"/>
                <a:cs typeface="Times New Roman" pitchFamily="18" charset="0"/>
              </a:rPr>
              <a:t>), adică raza refractată devine tangentă la suprafața de separare dintre medii. În același timp, energia refractată scade la zero.</a:t>
            </a:r>
          </a:p>
          <a:p>
            <a:r>
              <a:rPr lang="vi-VN" sz="1800" dirty="0" smtClean="0">
                <a:latin typeface="+mj-lt"/>
                <a:cs typeface="Times New Roman" pitchFamily="18" charset="0"/>
              </a:rPr>
              <a:t>Crescînd în continuare unghiul de incidență refracția nu se mai produce deloc. Întreaga energie incidentă este reflectată, de unde și denumirea fenomenului. Vizual, reflexia totală are </a:t>
            </a:r>
            <a:r>
              <a:rPr lang="vi-VN" sz="1800" dirty="0" smtClean="0">
                <a:latin typeface="+mj-lt"/>
              </a:rPr>
              <a:t>aspectul unei foarte bune reflexii metalice</a:t>
            </a:r>
            <a:endParaRPr lang="vi-VN" sz="1800" dirty="0">
              <a:latin typeface="+mj-lt"/>
            </a:endParaRPr>
          </a:p>
        </p:txBody>
      </p:sp>
      <p:pic>
        <p:nvPicPr>
          <p:cNvPr id="8" name="Substituent conținut 7" descr="ReflexieTotala.png"/>
          <p:cNvPicPr>
            <a:picLocks noGrp="1" noChangeAspect="1"/>
          </p:cNvPicPr>
          <p:nvPr>
            <p:ph sz="half" idx="2"/>
          </p:nvPr>
        </p:nvPicPr>
        <p:blipFill>
          <a:blip r:embed="rId3"/>
          <a:stretch>
            <a:fillRect/>
          </a:stretch>
        </p:blipFill>
        <p:spPr>
          <a:xfrm>
            <a:off x="4648200" y="2653420"/>
            <a:ext cx="4038600" cy="241952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lme">
  <a:themeElements>
    <a:clrScheme name="Culm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lm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lm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255</TotalTime>
  <Words>245</Words>
  <Application>Microsoft Office PowerPoint</Application>
  <PresentationFormat>Expunere pe ecran (4:3)</PresentationFormat>
  <Paragraphs>56</Paragraphs>
  <Slides>23</Slides>
  <Notes>1</Notes>
  <HiddenSlides>0</HiddenSlides>
  <MMClips>0</MMClips>
  <ScaleCrop>false</ScaleCrop>
  <HeadingPairs>
    <vt:vector size="4" baseType="variant">
      <vt:variant>
        <vt:lpstr>Temă</vt:lpstr>
      </vt:variant>
      <vt:variant>
        <vt:i4>1</vt:i4>
      </vt:variant>
      <vt:variant>
        <vt:lpstr>Titluri diapozitive</vt:lpstr>
      </vt:variant>
      <vt:variant>
        <vt:i4>23</vt:i4>
      </vt:variant>
    </vt:vector>
  </HeadingPairs>
  <TitlesOfParts>
    <vt:vector size="24" baseType="lpstr">
      <vt:lpstr>Culme</vt:lpstr>
      <vt:lpstr>FENOMENE OPTICE clasa a VII-a</vt:lpstr>
      <vt:lpstr>CUPRINS</vt:lpstr>
      <vt:lpstr>REFLEXIA LUMINII</vt:lpstr>
      <vt:lpstr>TIPURI DE REFLEXII</vt:lpstr>
      <vt:lpstr>REFLEXIA IN IMAGINI</vt:lpstr>
      <vt:lpstr>ALTE REFLEXII DIN NATURA</vt:lpstr>
      <vt:lpstr>REFRACTIA LUMINII</vt:lpstr>
      <vt:lpstr>ILUZIE DATORATA REFRACTIEI</vt:lpstr>
      <vt:lpstr>REFLEXIA TOTALA</vt:lpstr>
      <vt:lpstr>REFLEXIA TOTALA IN FIBRA OPTICA</vt:lpstr>
      <vt:lpstr>DISPERSIA LUMINII</vt:lpstr>
      <vt:lpstr>DISPERSIA IN PRISMA OPTICA</vt:lpstr>
      <vt:lpstr>CURCUBEUL</vt:lpstr>
      <vt:lpstr>CURCUBEUL IN IMAGINI</vt:lpstr>
      <vt:lpstr>ALTE CURCUBEIE</vt:lpstr>
      <vt:lpstr>ILUZII OPTICE</vt:lpstr>
      <vt:lpstr>ILUZII OPTICE IN PICTURA</vt:lpstr>
      <vt:lpstr>ILUZII</vt:lpstr>
      <vt:lpstr>MIRAJUL OPTIC</vt:lpstr>
      <vt:lpstr>MIRAJE</vt:lpstr>
      <vt:lpstr>AURORA POLARA</vt:lpstr>
      <vt:lpstr>IMAGINI AURORA POLARA</vt:lpstr>
      <vt:lpstr>PROFESOR:STIOPEI CARLA CRISTINA</vt:lpstr>
    </vt:vector>
  </TitlesOfParts>
  <Company>Unitate Scolara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FENOMENE OPTICE</dc:title>
  <dc:creator>STIOPEI</dc:creator>
  <cp:lastModifiedBy>STIOPEI</cp:lastModifiedBy>
  <cp:revision>28</cp:revision>
  <dcterms:created xsi:type="dcterms:W3CDTF">2018-03-13T19:58:23Z</dcterms:created>
  <dcterms:modified xsi:type="dcterms:W3CDTF">2018-03-14T21:21:16Z</dcterms:modified>
</cp:coreProperties>
</file>